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486" r:id="rId3"/>
    <p:sldId id="505" r:id="rId4"/>
    <p:sldId id="594" r:id="rId5"/>
    <p:sldId id="597" r:id="rId6"/>
    <p:sldId id="627" r:id="rId7"/>
    <p:sldId id="595" r:id="rId8"/>
    <p:sldId id="596" r:id="rId9"/>
    <p:sldId id="625" r:id="rId10"/>
    <p:sldId id="599" r:id="rId11"/>
    <p:sldId id="600" r:id="rId12"/>
    <p:sldId id="601" r:id="rId13"/>
    <p:sldId id="602" r:id="rId14"/>
    <p:sldId id="603" r:id="rId15"/>
    <p:sldId id="583" r:id="rId16"/>
    <p:sldId id="626" r:id="rId17"/>
    <p:sldId id="604" r:id="rId18"/>
    <p:sldId id="605" r:id="rId19"/>
    <p:sldId id="606" r:id="rId20"/>
    <p:sldId id="609" r:id="rId21"/>
    <p:sldId id="607" r:id="rId22"/>
    <p:sldId id="610" r:id="rId23"/>
    <p:sldId id="608" r:id="rId24"/>
    <p:sldId id="612" r:id="rId25"/>
    <p:sldId id="611" r:id="rId26"/>
    <p:sldId id="613" r:id="rId27"/>
    <p:sldId id="614" r:id="rId28"/>
    <p:sldId id="615" r:id="rId29"/>
    <p:sldId id="616" r:id="rId30"/>
    <p:sldId id="620" r:id="rId31"/>
    <p:sldId id="619" r:id="rId32"/>
    <p:sldId id="618" r:id="rId33"/>
    <p:sldId id="621" r:id="rId34"/>
    <p:sldId id="617" r:id="rId35"/>
    <p:sldId id="622" r:id="rId36"/>
    <p:sldId id="623" r:id="rId37"/>
    <p:sldId id="624" r:id="rId38"/>
    <p:sldId id="631" r:id="rId39"/>
    <p:sldId id="630" r:id="rId40"/>
    <p:sldId id="632" r:id="rId41"/>
    <p:sldId id="629" r:id="rId42"/>
    <p:sldId id="634" r:id="rId43"/>
    <p:sldId id="636" r:id="rId44"/>
    <p:sldId id="635" r:id="rId45"/>
    <p:sldId id="633" r:id="rId46"/>
    <p:sldId id="637" r:id="rId47"/>
    <p:sldId id="639" r:id="rId48"/>
    <p:sldId id="642" r:id="rId49"/>
    <p:sldId id="641" r:id="rId50"/>
    <p:sldId id="643" r:id="rId51"/>
    <p:sldId id="640" r:id="rId52"/>
    <p:sldId id="645" r:id="rId53"/>
    <p:sldId id="646" r:id="rId54"/>
    <p:sldId id="644" r:id="rId55"/>
    <p:sldId id="647" r:id="rId56"/>
    <p:sldId id="648" r:id="rId57"/>
    <p:sldId id="649" r:id="rId58"/>
    <p:sldId id="650" r:id="rId59"/>
    <p:sldId id="585" r:id="rId60"/>
    <p:sldId id="586" r:id="rId61"/>
    <p:sldId id="587" r:id="rId62"/>
    <p:sldId id="588" r:id="rId63"/>
    <p:sldId id="592" r:id="rId64"/>
    <p:sldId id="579" r:id="rId65"/>
    <p:sldId id="651" r:id="rId66"/>
    <p:sldId id="652" r:id="rId67"/>
    <p:sldId id="657" r:id="rId68"/>
    <p:sldId id="656" r:id="rId69"/>
    <p:sldId id="655" r:id="rId70"/>
    <p:sldId id="658" r:id="rId71"/>
    <p:sldId id="654" r:id="rId72"/>
    <p:sldId id="653" r:id="rId73"/>
    <p:sldId id="659" r:id="rId74"/>
    <p:sldId id="660" r:id="rId75"/>
    <p:sldId id="662" r:id="rId76"/>
    <p:sldId id="661" r:id="rId77"/>
    <p:sldId id="577" r:id="rId78"/>
    <p:sldId id="665" r:id="rId79"/>
    <p:sldId id="664" r:id="rId80"/>
    <p:sldId id="663" r:id="rId81"/>
    <p:sldId id="666" r:id="rId82"/>
    <p:sldId id="674" r:id="rId83"/>
    <p:sldId id="670" r:id="rId84"/>
    <p:sldId id="675" r:id="rId85"/>
    <p:sldId id="673" r:id="rId86"/>
    <p:sldId id="672" r:id="rId87"/>
    <p:sldId id="678" r:id="rId88"/>
    <p:sldId id="677" r:id="rId89"/>
    <p:sldId id="676" r:id="rId90"/>
    <p:sldId id="671" r:id="rId91"/>
    <p:sldId id="667" r:id="rId92"/>
    <p:sldId id="668" r:id="rId93"/>
    <p:sldId id="683" r:id="rId94"/>
    <p:sldId id="682" r:id="rId95"/>
    <p:sldId id="681" r:id="rId96"/>
    <p:sldId id="680" r:id="rId97"/>
    <p:sldId id="686" r:id="rId98"/>
    <p:sldId id="687" r:id="rId99"/>
    <p:sldId id="684" r:id="rId100"/>
    <p:sldId id="689" r:id="rId101"/>
    <p:sldId id="688" r:id="rId102"/>
    <p:sldId id="690" r:id="rId103"/>
    <p:sldId id="685" r:id="rId104"/>
    <p:sldId id="679" r:id="rId105"/>
    <p:sldId id="669" r:id="rId106"/>
    <p:sldId id="691" r:id="rId107"/>
    <p:sldId id="697" r:id="rId108"/>
    <p:sldId id="696" r:id="rId109"/>
    <p:sldId id="695" r:id="rId110"/>
    <p:sldId id="693" r:id="rId111"/>
    <p:sldId id="692" r:id="rId112"/>
    <p:sldId id="698" r:id="rId113"/>
    <p:sldId id="694" r:id="rId114"/>
    <p:sldId id="578" r:id="rId115"/>
    <p:sldId id="699" r:id="rId116"/>
    <p:sldId id="704" r:id="rId117"/>
    <p:sldId id="703" r:id="rId118"/>
    <p:sldId id="702" r:id="rId119"/>
    <p:sldId id="705" r:id="rId120"/>
    <p:sldId id="701" r:id="rId121"/>
    <p:sldId id="700" r:id="rId122"/>
    <p:sldId id="707" r:id="rId123"/>
    <p:sldId id="709" r:id="rId124"/>
    <p:sldId id="710" r:id="rId125"/>
    <p:sldId id="706" r:id="rId126"/>
    <p:sldId id="580" r:id="rId127"/>
    <p:sldId id="717" r:id="rId128"/>
    <p:sldId id="718" r:id="rId129"/>
    <p:sldId id="719" r:id="rId130"/>
    <p:sldId id="720" r:id="rId131"/>
    <p:sldId id="745" r:id="rId132"/>
    <p:sldId id="711" r:id="rId133"/>
    <p:sldId id="721" r:id="rId134"/>
    <p:sldId id="722" r:id="rId135"/>
    <p:sldId id="723" r:id="rId136"/>
    <p:sldId id="724" r:id="rId137"/>
    <p:sldId id="725" r:id="rId138"/>
    <p:sldId id="726" r:id="rId139"/>
    <p:sldId id="727" r:id="rId140"/>
    <p:sldId id="728" r:id="rId141"/>
    <p:sldId id="713" r:id="rId142"/>
    <p:sldId id="729" r:id="rId143"/>
    <p:sldId id="730" r:id="rId144"/>
    <p:sldId id="731" r:id="rId145"/>
    <p:sldId id="732" r:id="rId146"/>
    <p:sldId id="733" r:id="rId147"/>
    <p:sldId id="734" r:id="rId148"/>
    <p:sldId id="735" r:id="rId149"/>
    <p:sldId id="736" r:id="rId150"/>
    <p:sldId id="737" r:id="rId151"/>
    <p:sldId id="738" r:id="rId152"/>
    <p:sldId id="739" r:id="rId153"/>
    <p:sldId id="740" r:id="rId154"/>
    <p:sldId id="741" r:id="rId155"/>
    <p:sldId id="742" r:id="rId156"/>
    <p:sldId id="743" r:id="rId1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F90E3B-097B-42AA-A1A4-58BBC9A12F84}" type="doc">
      <dgm:prSet loTypeId="urn:microsoft.com/office/officeart/2005/8/layout/hList1" loCatId="list" qsTypeId="urn:microsoft.com/office/officeart/2005/8/quickstyle/3d2" qsCatId="3D" csTypeId="urn:microsoft.com/office/officeart/2005/8/colors/accent2_2" csCatId="accent2" phldr="1"/>
      <dgm:spPr/>
      <dgm:t>
        <a:bodyPr/>
        <a:lstStyle/>
        <a:p>
          <a:pPr rtl="1"/>
          <a:endParaRPr lang="ar-SA"/>
        </a:p>
      </dgm:t>
    </dgm:pt>
    <dgm:pt modelId="{B1DDEE45-E50C-4200-AFFF-E639CB3D0991}">
      <dgm:prSet phldrT="[Text]"/>
      <dgm:spPr/>
      <dgm:t>
        <a:bodyPr/>
        <a:lstStyle/>
        <a:p>
          <a:pPr rtl="1"/>
          <a:r>
            <a:rPr lang="ar-SA" dirty="0" smtClean="0"/>
            <a:t>Epithelial Tumors </a:t>
          </a:r>
          <a:endParaRPr lang="ar-SA" dirty="0"/>
        </a:p>
      </dgm:t>
    </dgm:pt>
    <dgm:pt modelId="{ECD87D52-3434-4302-B35A-739572774403}" type="parTrans" cxnId="{DC823627-762E-47AC-87D1-A9ED5A636811}">
      <dgm:prSet/>
      <dgm:spPr/>
      <dgm:t>
        <a:bodyPr/>
        <a:lstStyle/>
        <a:p>
          <a:pPr rtl="1"/>
          <a:endParaRPr lang="ar-SA"/>
        </a:p>
      </dgm:t>
    </dgm:pt>
    <dgm:pt modelId="{C4F60802-368F-4CB7-B5F7-A4EF4648D490}" type="sibTrans" cxnId="{DC823627-762E-47AC-87D1-A9ED5A636811}">
      <dgm:prSet/>
      <dgm:spPr/>
      <dgm:t>
        <a:bodyPr/>
        <a:lstStyle/>
        <a:p>
          <a:pPr rtl="1"/>
          <a:endParaRPr lang="ar-SA"/>
        </a:p>
      </dgm:t>
    </dgm:pt>
    <dgm:pt modelId="{BF53F9FB-812D-4D5C-9738-8AE788A9CBC6}">
      <dgm:prSet phldrT="[Text]"/>
      <dgm:spPr/>
      <dgm:t>
        <a:bodyPr/>
        <a:lstStyle/>
        <a:p>
          <a:pPr rtl="0"/>
          <a:r>
            <a:rPr lang="ar-SA" dirty="0" smtClean="0"/>
            <a:t>benign</a:t>
          </a:r>
          <a:endParaRPr lang="ar-SA" dirty="0"/>
        </a:p>
      </dgm:t>
    </dgm:pt>
    <dgm:pt modelId="{3B74D5B8-101A-4AAD-AB02-670C741AD087}" type="parTrans" cxnId="{4529F5F6-70E2-4340-8ADE-CBFC03DED6BE}">
      <dgm:prSet/>
      <dgm:spPr/>
      <dgm:t>
        <a:bodyPr/>
        <a:lstStyle/>
        <a:p>
          <a:pPr rtl="1"/>
          <a:endParaRPr lang="ar-SA"/>
        </a:p>
      </dgm:t>
    </dgm:pt>
    <dgm:pt modelId="{63D3D599-42DE-4A51-AEB9-AF43B8564FBF}" type="sibTrans" cxnId="{4529F5F6-70E2-4340-8ADE-CBFC03DED6BE}">
      <dgm:prSet/>
      <dgm:spPr/>
      <dgm:t>
        <a:bodyPr/>
        <a:lstStyle/>
        <a:p>
          <a:pPr rtl="1"/>
          <a:endParaRPr lang="ar-SA"/>
        </a:p>
      </dgm:t>
    </dgm:pt>
    <dgm:pt modelId="{24B2AF75-B759-4E39-BDFA-06F709A4FB58}">
      <dgm:prSet phldrT="[Text]"/>
      <dgm:spPr/>
      <dgm:t>
        <a:bodyPr/>
        <a:lstStyle/>
        <a:p>
          <a:pPr rtl="0"/>
          <a:r>
            <a:rPr lang="en-US" dirty="0" smtClean="0"/>
            <a:t>P</a:t>
          </a:r>
          <a:r>
            <a:rPr lang="ar-SA" dirty="0" smtClean="0"/>
            <a:t>remalignant lesion </a:t>
          </a:r>
          <a:endParaRPr lang="ar-SA" dirty="0"/>
        </a:p>
      </dgm:t>
    </dgm:pt>
    <dgm:pt modelId="{329DCA12-5CF2-4E26-9A2F-F11C07DA7EDA}" type="parTrans" cxnId="{AEAC8C16-13E8-4656-8C72-918FE01CCB32}">
      <dgm:prSet/>
      <dgm:spPr/>
      <dgm:t>
        <a:bodyPr/>
        <a:lstStyle/>
        <a:p>
          <a:pPr rtl="1"/>
          <a:endParaRPr lang="ar-SA"/>
        </a:p>
      </dgm:t>
    </dgm:pt>
    <dgm:pt modelId="{76BB2DDF-97C9-49C2-8A71-B3E3417B546C}" type="sibTrans" cxnId="{AEAC8C16-13E8-4656-8C72-918FE01CCB32}">
      <dgm:prSet/>
      <dgm:spPr/>
      <dgm:t>
        <a:bodyPr/>
        <a:lstStyle/>
        <a:p>
          <a:pPr rtl="1"/>
          <a:endParaRPr lang="ar-SA"/>
        </a:p>
      </dgm:t>
    </dgm:pt>
    <dgm:pt modelId="{4286E37A-07EE-48BD-9C83-10278E3F1FDE}">
      <dgm:prSet phldrT="[Text]"/>
      <dgm:spPr/>
      <dgm:t>
        <a:bodyPr/>
        <a:lstStyle/>
        <a:p>
          <a:pPr rtl="1"/>
          <a:r>
            <a:rPr lang="en-US" b="1" i="0" dirty="0" err="1" smtClean="0"/>
            <a:t>Mesenchymal</a:t>
          </a:r>
          <a:r>
            <a:rPr lang="en-US" b="1" i="0" dirty="0" smtClean="0"/>
            <a:t> </a:t>
          </a:r>
          <a:r>
            <a:rPr lang="en-US" b="1" i="0" dirty="0" err="1" smtClean="0"/>
            <a:t>tumours</a:t>
          </a:r>
          <a:endParaRPr lang="ar-SA" dirty="0"/>
        </a:p>
      </dgm:t>
    </dgm:pt>
    <dgm:pt modelId="{C772A73E-DA95-4F96-B71E-13D3D39FF391}" type="parTrans" cxnId="{C5079DE0-5784-4AE4-82F9-9CDA308B0776}">
      <dgm:prSet/>
      <dgm:spPr/>
      <dgm:t>
        <a:bodyPr/>
        <a:lstStyle/>
        <a:p>
          <a:pPr rtl="1"/>
          <a:endParaRPr lang="ar-SA"/>
        </a:p>
      </dgm:t>
    </dgm:pt>
    <dgm:pt modelId="{8768CD0E-F69B-4272-90E7-2B3BB026EE23}" type="sibTrans" cxnId="{C5079DE0-5784-4AE4-82F9-9CDA308B0776}">
      <dgm:prSet/>
      <dgm:spPr/>
      <dgm:t>
        <a:bodyPr/>
        <a:lstStyle/>
        <a:p>
          <a:pPr rtl="1"/>
          <a:endParaRPr lang="ar-SA"/>
        </a:p>
      </dgm:t>
    </dgm:pt>
    <dgm:pt modelId="{E9809250-EF48-4E5E-A5DF-5DF05A0D06F5}">
      <dgm:prSet phldrT="[Text]"/>
      <dgm:spPr/>
      <dgm:t>
        <a:bodyPr/>
        <a:lstStyle/>
        <a:p>
          <a:pPr rtl="0"/>
          <a:r>
            <a:rPr lang="en-US" dirty="0" smtClean="0"/>
            <a:t>L</a:t>
          </a:r>
          <a:r>
            <a:rPr lang="ar-SA" dirty="0" smtClean="0"/>
            <a:t>ymphangioma NOS</a:t>
          </a:r>
          <a:endParaRPr lang="ar-SA" dirty="0"/>
        </a:p>
      </dgm:t>
    </dgm:pt>
    <dgm:pt modelId="{47924D2F-FA57-409C-802A-7C63C2453293}" type="parTrans" cxnId="{4725BE7F-953F-4D58-B608-406CD5724882}">
      <dgm:prSet/>
      <dgm:spPr/>
      <dgm:t>
        <a:bodyPr/>
        <a:lstStyle/>
        <a:p>
          <a:pPr rtl="1"/>
          <a:endParaRPr lang="ar-SA"/>
        </a:p>
      </dgm:t>
    </dgm:pt>
    <dgm:pt modelId="{38044422-0C0D-41C8-B484-868109B81C1B}" type="sibTrans" cxnId="{4725BE7F-953F-4D58-B608-406CD5724882}">
      <dgm:prSet/>
      <dgm:spPr/>
      <dgm:t>
        <a:bodyPr/>
        <a:lstStyle/>
        <a:p>
          <a:pPr rtl="1"/>
          <a:endParaRPr lang="ar-SA"/>
        </a:p>
      </dgm:t>
    </dgm:pt>
    <dgm:pt modelId="{FA51D7AD-D19D-4484-A399-C71111C122C5}">
      <dgm:prSet phldrT="[Text]"/>
      <dgm:spPr/>
      <dgm:t>
        <a:bodyPr/>
        <a:lstStyle/>
        <a:p>
          <a:pPr rtl="0"/>
          <a:r>
            <a:rPr lang="en-US" dirty="0" smtClean="0"/>
            <a:t>L</a:t>
          </a:r>
          <a:r>
            <a:rPr lang="ar-SA" dirty="0" smtClean="0"/>
            <a:t>ymphoma NOS</a:t>
          </a:r>
          <a:endParaRPr lang="ar-SA" dirty="0"/>
        </a:p>
      </dgm:t>
    </dgm:pt>
    <dgm:pt modelId="{B10CC8D4-C16E-4E5C-ADDB-14A43EFFE361}" type="parTrans" cxnId="{A6355F25-D1FE-4AE7-A99A-2F88263CE104}">
      <dgm:prSet/>
      <dgm:spPr/>
      <dgm:t>
        <a:bodyPr/>
        <a:lstStyle/>
        <a:p>
          <a:pPr rtl="1"/>
          <a:endParaRPr lang="ar-SA"/>
        </a:p>
      </dgm:t>
    </dgm:pt>
    <dgm:pt modelId="{2449C5AA-D84F-43AC-BF04-BCE1A1EAA3AF}" type="sibTrans" cxnId="{A6355F25-D1FE-4AE7-A99A-2F88263CE104}">
      <dgm:prSet/>
      <dgm:spPr/>
      <dgm:t>
        <a:bodyPr/>
        <a:lstStyle/>
        <a:p>
          <a:pPr rtl="1"/>
          <a:endParaRPr lang="ar-SA"/>
        </a:p>
      </dgm:t>
    </dgm:pt>
    <dgm:pt modelId="{72FF43D6-CEDD-4282-85D3-CEAB1C4C9264}">
      <dgm:prSet phldrT="[Text]" custT="1"/>
      <dgm:spPr/>
      <dgm:t>
        <a:bodyPr/>
        <a:lstStyle/>
        <a:p>
          <a:pPr rtl="1"/>
          <a:r>
            <a:rPr lang="ar-SA" sz="2000" b="1" dirty="0" smtClean="0"/>
            <a:t>Lymphoma </a:t>
          </a:r>
          <a:endParaRPr lang="ar-SA" sz="2000" b="1" dirty="0"/>
        </a:p>
      </dgm:t>
    </dgm:pt>
    <dgm:pt modelId="{8C0E43A9-5FF7-4DF4-A726-0BDD33DC3C5C}" type="parTrans" cxnId="{587A912F-79DC-45E4-853C-E635A70D7A59}">
      <dgm:prSet/>
      <dgm:spPr/>
      <dgm:t>
        <a:bodyPr/>
        <a:lstStyle/>
        <a:p>
          <a:pPr rtl="1"/>
          <a:endParaRPr lang="ar-SA"/>
        </a:p>
      </dgm:t>
    </dgm:pt>
    <dgm:pt modelId="{2B24BF88-C78F-4541-98D9-6C50E28EAA71}" type="sibTrans" cxnId="{587A912F-79DC-45E4-853C-E635A70D7A59}">
      <dgm:prSet/>
      <dgm:spPr/>
      <dgm:t>
        <a:bodyPr/>
        <a:lstStyle/>
        <a:p>
          <a:pPr rtl="1"/>
          <a:endParaRPr lang="ar-SA"/>
        </a:p>
      </dgm:t>
    </dgm:pt>
    <dgm:pt modelId="{4902F1CD-6DC8-4DF5-A6A1-3AE7787CBB6D}">
      <dgm:prSet phldrT="[Text]"/>
      <dgm:spPr/>
      <dgm:t>
        <a:bodyPr/>
        <a:lstStyle/>
        <a:p>
          <a:pPr rtl="0"/>
          <a:r>
            <a:rPr lang="ar-SA" dirty="0" smtClean="0"/>
            <a:t>Diffuse large B-cell lymphoma </a:t>
          </a:r>
          <a:endParaRPr lang="ar-SA" dirty="0"/>
        </a:p>
      </dgm:t>
    </dgm:pt>
    <dgm:pt modelId="{C3A108C7-AF74-425F-BFEC-122B8415022E}" type="parTrans" cxnId="{EB1FDCBB-866A-44A7-9EB9-5058E2B3A24F}">
      <dgm:prSet/>
      <dgm:spPr/>
      <dgm:t>
        <a:bodyPr/>
        <a:lstStyle/>
        <a:p>
          <a:pPr rtl="1"/>
          <a:endParaRPr lang="ar-SA"/>
        </a:p>
      </dgm:t>
    </dgm:pt>
    <dgm:pt modelId="{CF550950-C29B-4D02-89F9-C03750C792D9}" type="sibTrans" cxnId="{EB1FDCBB-866A-44A7-9EB9-5058E2B3A24F}">
      <dgm:prSet/>
      <dgm:spPr/>
      <dgm:t>
        <a:bodyPr/>
        <a:lstStyle/>
        <a:p>
          <a:pPr rtl="1"/>
          <a:endParaRPr lang="ar-SA"/>
        </a:p>
      </dgm:t>
    </dgm:pt>
    <dgm:pt modelId="{4E64C16D-670B-4B3B-A91E-367C1CA56D75}">
      <dgm:prSet phldrT="[Text]"/>
      <dgm:spPr/>
      <dgm:t>
        <a:bodyPr/>
        <a:lstStyle/>
        <a:p>
          <a:pPr rtl="1"/>
          <a:r>
            <a:rPr lang="ar-SA" b="1" dirty="0" smtClean="0"/>
            <a:t>Secondary Tumors </a:t>
          </a:r>
          <a:endParaRPr lang="ar-SA" b="1" dirty="0"/>
        </a:p>
      </dgm:t>
    </dgm:pt>
    <dgm:pt modelId="{582CAC23-2399-49C6-9A21-135FAA14FD1A}" type="parTrans" cxnId="{A8B379B1-BECF-4266-A084-83320643397F}">
      <dgm:prSet/>
      <dgm:spPr/>
      <dgm:t>
        <a:bodyPr/>
        <a:lstStyle/>
        <a:p>
          <a:pPr rtl="1"/>
          <a:endParaRPr lang="ar-SA"/>
        </a:p>
      </dgm:t>
    </dgm:pt>
    <dgm:pt modelId="{DAB6020E-A0F2-4589-804D-B30A934298E1}" type="sibTrans" cxnId="{A8B379B1-BECF-4266-A084-83320643397F}">
      <dgm:prSet/>
      <dgm:spPr/>
      <dgm:t>
        <a:bodyPr/>
        <a:lstStyle/>
        <a:p>
          <a:pPr rtl="1"/>
          <a:endParaRPr lang="ar-SA"/>
        </a:p>
      </dgm:t>
    </dgm:pt>
    <dgm:pt modelId="{66D1937C-24DB-4BA1-9E8B-6BE715AE7980}">
      <dgm:prSet phldrT="[Text]"/>
      <dgm:spPr/>
      <dgm:t>
        <a:bodyPr/>
        <a:lstStyle/>
        <a:p>
          <a:pPr rtl="0"/>
          <a:r>
            <a:rPr lang="ar-SA" dirty="0" smtClean="0"/>
            <a:t>Malignant </a:t>
          </a:r>
          <a:endParaRPr lang="ar-SA" dirty="0"/>
        </a:p>
      </dgm:t>
    </dgm:pt>
    <dgm:pt modelId="{1C9F1904-9392-48A2-9705-ABCD657ABD54}" type="parTrans" cxnId="{3CACBD99-9F51-49B1-B1B4-E17658A7B5A3}">
      <dgm:prSet/>
      <dgm:spPr/>
      <dgm:t>
        <a:bodyPr/>
        <a:lstStyle/>
        <a:p>
          <a:pPr rtl="1"/>
          <a:endParaRPr lang="ar-SA"/>
        </a:p>
      </dgm:t>
    </dgm:pt>
    <dgm:pt modelId="{8932AA51-E4AF-42DF-B9E2-27917675BD56}" type="sibTrans" cxnId="{3CACBD99-9F51-49B1-B1B4-E17658A7B5A3}">
      <dgm:prSet/>
      <dgm:spPr/>
      <dgm:t>
        <a:bodyPr/>
        <a:lstStyle/>
        <a:p>
          <a:pPr rtl="1"/>
          <a:endParaRPr lang="ar-SA"/>
        </a:p>
      </dgm:t>
    </dgm:pt>
    <dgm:pt modelId="{49EC05E7-230F-47DA-81C8-12AC81DB6DC8}">
      <dgm:prSet phldrT="[Text]"/>
      <dgm:spPr/>
      <dgm:t>
        <a:bodyPr/>
        <a:lstStyle/>
        <a:p>
          <a:pPr rtl="0"/>
          <a:r>
            <a:rPr lang="en-US" dirty="0" smtClean="0"/>
            <a:t>N</a:t>
          </a:r>
          <a:r>
            <a:rPr lang="ar-SA" dirty="0" smtClean="0"/>
            <a:t>euroendocrine neoplasm </a:t>
          </a:r>
          <a:endParaRPr lang="ar-SA" dirty="0"/>
        </a:p>
      </dgm:t>
    </dgm:pt>
    <dgm:pt modelId="{E326D9D0-1A67-439A-928E-63EAAD6B305B}" type="parTrans" cxnId="{1D23A506-011B-404A-9EB4-96E27D97EE78}">
      <dgm:prSet/>
      <dgm:spPr/>
      <dgm:t>
        <a:bodyPr/>
        <a:lstStyle/>
        <a:p>
          <a:pPr rtl="1"/>
          <a:endParaRPr lang="ar-SA"/>
        </a:p>
      </dgm:t>
    </dgm:pt>
    <dgm:pt modelId="{D4DDCFCC-CDBD-435E-B915-A3D64129871C}" type="sibTrans" cxnId="{1D23A506-011B-404A-9EB4-96E27D97EE78}">
      <dgm:prSet/>
      <dgm:spPr/>
      <dgm:t>
        <a:bodyPr/>
        <a:lstStyle/>
        <a:p>
          <a:pPr rtl="1"/>
          <a:endParaRPr lang="ar-SA"/>
        </a:p>
      </dgm:t>
    </dgm:pt>
    <dgm:pt modelId="{52D84DBA-B326-47B0-8933-D5122805B7FE}">
      <dgm:prSet phldrT="[Text]"/>
      <dgm:spPr/>
      <dgm:t>
        <a:bodyPr/>
        <a:lstStyle/>
        <a:p>
          <a:pPr rtl="0"/>
          <a:r>
            <a:rPr lang="en-US" dirty="0" smtClean="0"/>
            <a:t>S</a:t>
          </a:r>
          <a:r>
            <a:rPr lang="ar-SA" dirty="0" smtClean="0"/>
            <a:t>olitary fibrous tumor </a:t>
          </a:r>
          <a:endParaRPr lang="ar-SA" dirty="0"/>
        </a:p>
      </dgm:t>
    </dgm:pt>
    <dgm:pt modelId="{C6B3FFFE-1543-46E0-B442-8171B69447EF}" type="parTrans" cxnId="{9150588E-64E0-4E40-B158-48EA0D7591BA}">
      <dgm:prSet/>
      <dgm:spPr/>
      <dgm:t>
        <a:bodyPr/>
        <a:lstStyle/>
        <a:p>
          <a:pPr rtl="1"/>
          <a:endParaRPr lang="ar-SA"/>
        </a:p>
      </dgm:t>
    </dgm:pt>
    <dgm:pt modelId="{C95BD81F-CC87-4B3F-835C-15F8DC7CC930}" type="sibTrans" cxnId="{9150588E-64E0-4E40-B158-48EA0D7591BA}">
      <dgm:prSet/>
      <dgm:spPr/>
      <dgm:t>
        <a:bodyPr/>
        <a:lstStyle/>
        <a:p>
          <a:pPr rtl="1"/>
          <a:endParaRPr lang="ar-SA"/>
        </a:p>
      </dgm:t>
    </dgm:pt>
    <dgm:pt modelId="{D72AE0E9-5FEB-4159-AD96-0DF670C1E273}" type="pres">
      <dgm:prSet presAssocID="{A2F90E3B-097B-42AA-A1A4-58BBC9A12F84}" presName="Name0" presStyleCnt="0">
        <dgm:presLayoutVars>
          <dgm:dir/>
          <dgm:animLvl val="lvl"/>
          <dgm:resizeHandles val="exact"/>
        </dgm:presLayoutVars>
      </dgm:prSet>
      <dgm:spPr/>
      <dgm:t>
        <a:bodyPr/>
        <a:lstStyle/>
        <a:p>
          <a:endParaRPr lang="en-US"/>
        </a:p>
      </dgm:t>
    </dgm:pt>
    <dgm:pt modelId="{0EE3D44E-FA42-4223-9C0E-DCEE220A6CE0}" type="pres">
      <dgm:prSet presAssocID="{B1DDEE45-E50C-4200-AFFF-E639CB3D0991}" presName="composite" presStyleCnt="0"/>
      <dgm:spPr/>
    </dgm:pt>
    <dgm:pt modelId="{8754848B-4CE7-4886-8455-29E1FB2E3DE3}" type="pres">
      <dgm:prSet presAssocID="{B1DDEE45-E50C-4200-AFFF-E639CB3D0991}" presName="parTx" presStyleLbl="alignNode1" presStyleIdx="0" presStyleCnt="4">
        <dgm:presLayoutVars>
          <dgm:chMax val="0"/>
          <dgm:chPref val="0"/>
          <dgm:bulletEnabled val="1"/>
        </dgm:presLayoutVars>
      </dgm:prSet>
      <dgm:spPr/>
      <dgm:t>
        <a:bodyPr/>
        <a:lstStyle/>
        <a:p>
          <a:endParaRPr lang="en-US"/>
        </a:p>
      </dgm:t>
    </dgm:pt>
    <dgm:pt modelId="{CC42F91B-2B6E-4C29-A693-8CCD6206C3AE}" type="pres">
      <dgm:prSet presAssocID="{B1DDEE45-E50C-4200-AFFF-E639CB3D0991}" presName="desTx" presStyleLbl="alignAccFollowNode1" presStyleIdx="0" presStyleCnt="4">
        <dgm:presLayoutVars>
          <dgm:bulletEnabled val="1"/>
        </dgm:presLayoutVars>
      </dgm:prSet>
      <dgm:spPr/>
      <dgm:t>
        <a:bodyPr/>
        <a:lstStyle/>
        <a:p>
          <a:endParaRPr lang="en-US"/>
        </a:p>
      </dgm:t>
    </dgm:pt>
    <dgm:pt modelId="{929B770D-E5A7-49CB-94A6-ED9B54C774BF}" type="pres">
      <dgm:prSet presAssocID="{C4F60802-368F-4CB7-B5F7-A4EF4648D490}" presName="space" presStyleCnt="0"/>
      <dgm:spPr/>
    </dgm:pt>
    <dgm:pt modelId="{5DA8ED75-5B05-4B90-B57F-0322692716AC}" type="pres">
      <dgm:prSet presAssocID="{4286E37A-07EE-48BD-9C83-10278E3F1FDE}" presName="composite" presStyleCnt="0"/>
      <dgm:spPr/>
    </dgm:pt>
    <dgm:pt modelId="{55E69C5E-77CD-418B-A001-A00664E28147}" type="pres">
      <dgm:prSet presAssocID="{4286E37A-07EE-48BD-9C83-10278E3F1FDE}" presName="parTx" presStyleLbl="alignNode1" presStyleIdx="1" presStyleCnt="4">
        <dgm:presLayoutVars>
          <dgm:chMax val="0"/>
          <dgm:chPref val="0"/>
          <dgm:bulletEnabled val="1"/>
        </dgm:presLayoutVars>
      </dgm:prSet>
      <dgm:spPr/>
      <dgm:t>
        <a:bodyPr/>
        <a:lstStyle/>
        <a:p>
          <a:pPr rtl="1"/>
          <a:endParaRPr lang="ar-SA"/>
        </a:p>
      </dgm:t>
    </dgm:pt>
    <dgm:pt modelId="{4E34BDAB-2858-4E15-8FB1-0B2EBF0CA03D}" type="pres">
      <dgm:prSet presAssocID="{4286E37A-07EE-48BD-9C83-10278E3F1FDE}" presName="desTx" presStyleLbl="alignAccFollowNode1" presStyleIdx="1" presStyleCnt="4">
        <dgm:presLayoutVars>
          <dgm:bulletEnabled val="1"/>
        </dgm:presLayoutVars>
      </dgm:prSet>
      <dgm:spPr/>
      <dgm:t>
        <a:bodyPr/>
        <a:lstStyle/>
        <a:p>
          <a:endParaRPr lang="en-US"/>
        </a:p>
      </dgm:t>
    </dgm:pt>
    <dgm:pt modelId="{C06192ED-0015-462E-B2B9-19B5BF7E383F}" type="pres">
      <dgm:prSet presAssocID="{8768CD0E-F69B-4272-90E7-2B3BB026EE23}" presName="space" presStyleCnt="0"/>
      <dgm:spPr/>
    </dgm:pt>
    <dgm:pt modelId="{D86D6314-6CFD-4AA0-A189-AA51DC31DAC3}" type="pres">
      <dgm:prSet presAssocID="{72FF43D6-CEDD-4282-85D3-CEAB1C4C9264}" presName="composite" presStyleCnt="0"/>
      <dgm:spPr/>
    </dgm:pt>
    <dgm:pt modelId="{578FD79D-8E59-4C2F-A99A-FE94883BF210}" type="pres">
      <dgm:prSet presAssocID="{72FF43D6-CEDD-4282-85D3-CEAB1C4C9264}" presName="parTx" presStyleLbl="alignNode1" presStyleIdx="2" presStyleCnt="4">
        <dgm:presLayoutVars>
          <dgm:chMax val="0"/>
          <dgm:chPref val="0"/>
          <dgm:bulletEnabled val="1"/>
        </dgm:presLayoutVars>
      </dgm:prSet>
      <dgm:spPr/>
      <dgm:t>
        <a:bodyPr/>
        <a:lstStyle/>
        <a:p>
          <a:endParaRPr lang="en-US"/>
        </a:p>
      </dgm:t>
    </dgm:pt>
    <dgm:pt modelId="{5A654329-82B6-4CF2-A0BC-9D08098DB621}" type="pres">
      <dgm:prSet presAssocID="{72FF43D6-CEDD-4282-85D3-CEAB1C4C9264}" presName="desTx" presStyleLbl="alignAccFollowNode1" presStyleIdx="2" presStyleCnt="4">
        <dgm:presLayoutVars>
          <dgm:bulletEnabled val="1"/>
        </dgm:presLayoutVars>
      </dgm:prSet>
      <dgm:spPr/>
      <dgm:t>
        <a:bodyPr/>
        <a:lstStyle/>
        <a:p>
          <a:pPr rtl="1"/>
          <a:endParaRPr lang="ar-SA"/>
        </a:p>
      </dgm:t>
    </dgm:pt>
    <dgm:pt modelId="{5E5B0273-A66E-4443-8A48-ED87E1DB03C5}" type="pres">
      <dgm:prSet presAssocID="{2B24BF88-C78F-4541-98D9-6C50E28EAA71}" presName="space" presStyleCnt="0"/>
      <dgm:spPr/>
    </dgm:pt>
    <dgm:pt modelId="{4332F63F-4662-4C7C-9924-41CDA60A97B8}" type="pres">
      <dgm:prSet presAssocID="{4E64C16D-670B-4B3B-A91E-367C1CA56D75}" presName="composite" presStyleCnt="0"/>
      <dgm:spPr/>
    </dgm:pt>
    <dgm:pt modelId="{B8524387-A682-44F8-A086-04D23AE19757}" type="pres">
      <dgm:prSet presAssocID="{4E64C16D-670B-4B3B-A91E-367C1CA56D75}" presName="parTx" presStyleLbl="alignNode1" presStyleIdx="3" presStyleCnt="4">
        <dgm:presLayoutVars>
          <dgm:chMax val="0"/>
          <dgm:chPref val="0"/>
          <dgm:bulletEnabled val="1"/>
        </dgm:presLayoutVars>
      </dgm:prSet>
      <dgm:spPr/>
      <dgm:t>
        <a:bodyPr/>
        <a:lstStyle/>
        <a:p>
          <a:pPr rtl="1"/>
          <a:endParaRPr lang="ar-SA"/>
        </a:p>
      </dgm:t>
    </dgm:pt>
    <dgm:pt modelId="{619D8F98-7DBF-4C5D-B7E3-5AB26FB1D930}" type="pres">
      <dgm:prSet presAssocID="{4E64C16D-670B-4B3B-A91E-367C1CA56D75}" presName="desTx" presStyleLbl="alignAccFollowNode1" presStyleIdx="3" presStyleCnt="4">
        <dgm:presLayoutVars>
          <dgm:bulletEnabled val="1"/>
        </dgm:presLayoutVars>
      </dgm:prSet>
      <dgm:spPr/>
    </dgm:pt>
  </dgm:ptLst>
  <dgm:cxnLst>
    <dgm:cxn modelId="{1017A469-18FA-4907-BD94-7F933936AF9E}" type="presOf" srcId="{72FF43D6-CEDD-4282-85D3-CEAB1C4C9264}" destId="{578FD79D-8E59-4C2F-A99A-FE94883BF210}" srcOrd="0" destOrd="0" presId="urn:microsoft.com/office/officeart/2005/8/layout/hList1"/>
    <dgm:cxn modelId="{3D731E0A-0263-4712-856B-A26407D12681}" type="presOf" srcId="{B1DDEE45-E50C-4200-AFFF-E639CB3D0991}" destId="{8754848B-4CE7-4886-8455-29E1FB2E3DE3}" srcOrd="0" destOrd="0" presId="urn:microsoft.com/office/officeart/2005/8/layout/hList1"/>
    <dgm:cxn modelId="{AEAC8C16-13E8-4656-8C72-918FE01CCB32}" srcId="{B1DDEE45-E50C-4200-AFFF-E639CB3D0991}" destId="{24B2AF75-B759-4E39-BDFA-06F709A4FB58}" srcOrd="1" destOrd="0" parTransId="{329DCA12-5CF2-4E26-9A2F-F11C07DA7EDA}" sibTransId="{76BB2DDF-97C9-49C2-8A71-B3E3417B546C}"/>
    <dgm:cxn modelId="{A6355F25-D1FE-4AE7-A99A-2F88263CE104}" srcId="{4286E37A-07EE-48BD-9C83-10278E3F1FDE}" destId="{FA51D7AD-D19D-4484-A399-C71111C122C5}" srcOrd="1" destOrd="0" parTransId="{B10CC8D4-C16E-4E5C-ADDB-14A43EFFE361}" sibTransId="{2449C5AA-D84F-43AC-BF04-BCE1A1EAA3AF}"/>
    <dgm:cxn modelId="{84473AF7-472C-49BB-9B1F-5FA3ABCCCF07}" type="presOf" srcId="{FA51D7AD-D19D-4484-A399-C71111C122C5}" destId="{4E34BDAB-2858-4E15-8FB1-0B2EBF0CA03D}" srcOrd="0" destOrd="1" presId="urn:microsoft.com/office/officeart/2005/8/layout/hList1"/>
    <dgm:cxn modelId="{F0EE6367-1F3E-4B3F-9A59-F4D50787329E}" type="presOf" srcId="{E9809250-EF48-4E5E-A5DF-5DF05A0D06F5}" destId="{4E34BDAB-2858-4E15-8FB1-0B2EBF0CA03D}" srcOrd="0" destOrd="0" presId="urn:microsoft.com/office/officeart/2005/8/layout/hList1"/>
    <dgm:cxn modelId="{4529F5F6-70E2-4340-8ADE-CBFC03DED6BE}" srcId="{B1DDEE45-E50C-4200-AFFF-E639CB3D0991}" destId="{BF53F9FB-812D-4D5C-9738-8AE788A9CBC6}" srcOrd="0" destOrd="0" parTransId="{3B74D5B8-101A-4AAD-AB02-670C741AD087}" sibTransId="{63D3D599-42DE-4A51-AEB9-AF43B8564FBF}"/>
    <dgm:cxn modelId="{203EC736-BF39-465B-8214-2818D5E670E6}" type="presOf" srcId="{BF53F9FB-812D-4D5C-9738-8AE788A9CBC6}" destId="{CC42F91B-2B6E-4C29-A693-8CCD6206C3AE}" srcOrd="0" destOrd="0" presId="urn:microsoft.com/office/officeart/2005/8/layout/hList1"/>
    <dgm:cxn modelId="{EB1FDCBB-866A-44A7-9EB9-5058E2B3A24F}" srcId="{72FF43D6-CEDD-4282-85D3-CEAB1C4C9264}" destId="{4902F1CD-6DC8-4DF5-A6A1-3AE7787CBB6D}" srcOrd="0" destOrd="0" parTransId="{C3A108C7-AF74-425F-BFEC-122B8415022E}" sibTransId="{CF550950-C29B-4D02-89F9-C03750C792D9}"/>
    <dgm:cxn modelId="{587A912F-79DC-45E4-853C-E635A70D7A59}" srcId="{A2F90E3B-097B-42AA-A1A4-58BBC9A12F84}" destId="{72FF43D6-CEDD-4282-85D3-CEAB1C4C9264}" srcOrd="2" destOrd="0" parTransId="{8C0E43A9-5FF7-4DF4-A726-0BDD33DC3C5C}" sibTransId="{2B24BF88-C78F-4541-98D9-6C50E28EAA71}"/>
    <dgm:cxn modelId="{C32C1C5A-AB9E-4E4D-B66E-AA7C57120607}" type="presOf" srcId="{4902F1CD-6DC8-4DF5-A6A1-3AE7787CBB6D}" destId="{5A654329-82B6-4CF2-A0BC-9D08098DB621}" srcOrd="0" destOrd="0" presId="urn:microsoft.com/office/officeart/2005/8/layout/hList1"/>
    <dgm:cxn modelId="{9AE000A4-426E-4901-8BFC-434B856C9275}" type="presOf" srcId="{24B2AF75-B759-4E39-BDFA-06F709A4FB58}" destId="{CC42F91B-2B6E-4C29-A693-8CCD6206C3AE}" srcOrd="0" destOrd="1" presId="urn:microsoft.com/office/officeart/2005/8/layout/hList1"/>
    <dgm:cxn modelId="{A8B379B1-BECF-4266-A084-83320643397F}" srcId="{A2F90E3B-097B-42AA-A1A4-58BBC9A12F84}" destId="{4E64C16D-670B-4B3B-A91E-367C1CA56D75}" srcOrd="3" destOrd="0" parTransId="{582CAC23-2399-49C6-9A21-135FAA14FD1A}" sibTransId="{DAB6020E-A0F2-4589-804D-B30A934298E1}"/>
    <dgm:cxn modelId="{DC823627-762E-47AC-87D1-A9ED5A636811}" srcId="{A2F90E3B-097B-42AA-A1A4-58BBC9A12F84}" destId="{B1DDEE45-E50C-4200-AFFF-E639CB3D0991}" srcOrd="0" destOrd="0" parTransId="{ECD87D52-3434-4302-B35A-739572774403}" sibTransId="{C4F60802-368F-4CB7-B5F7-A4EF4648D490}"/>
    <dgm:cxn modelId="{6885F518-1B62-4A27-BFA5-E6774473715F}" type="presOf" srcId="{4286E37A-07EE-48BD-9C83-10278E3F1FDE}" destId="{55E69C5E-77CD-418B-A001-A00664E28147}" srcOrd="0" destOrd="0" presId="urn:microsoft.com/office/officeart/2005/8/layout/hList1"/>
    <dgm:cxn modelId="{1D23A506-011B-404A-9EB4-96E27D97EE78}" srcId="{B1DDEE45-E50C-4200-AFFF-E639CB3D0991}" destId="{49EC05E7-230F-47DA-81C8-12AC81DB6DC8}" srcOrd="3" destOrd="0" parTransId="{E326D9D0-1A67-439A-928E-63EAAD6B305B}" sibTransId="{D4DDCFCC-CDBD-435E-B915-A3D64129871C}"/>
    <dgm:cxn modelId="{9D05ACAC-DCCF-401A-B985-1BE8F039A79C}" type="presOf" srcId="{A2F90E3B-097B-42AA-A1A4-58BBC9A12F84}" destId="{D72AE0E9-5FEB-4159-AD96-0DF670C1E273}" srcOrd="0" destOrd="0" presId="urn:microsoft.com/office/officeart/2005/8/layout/hList1"/>
    <dgm:cxn modelId="{C5079DE0-5784-4AE4-82F9-9CDA308B0776}" srcId="{A2F90E3B-097B-42AA-A1A4-58BBC9A12F84}" destId="{4286E37A-07EE-48BD-9C83-10278E3F1FDE}" srcOrd="1" destOrd="0" parTransId="{C772A73E-DA95-4F96-B71E-13D3D39FF391}" sibTransId="{8768CD0E-F69B-4272-90E7-2B3BB026EE23}"/>
    <dgm:cxn modelId="{5BD60312-2982-4495-92E8-819DCF4D9A13}" type="presOf" srcId="{66D1937C-24DB-4BA1-9E8B-6BE715AE7980}" destId="{CC42F91B-2B6E-4C29-A693-8CCD6206C3AE}" srcOrd="0" destOrd="2" presId="urn:microsoft.com/office/officeart/2005/8/layout/hList1"/>
    <dgm:cxn modelId="{3CACBD99-9F51-49B1-B1B4-E17658A7B5A3}" srcId="{B1DDEE45-E50C-4200-AFFF-E639CB3D0991}" destId="{66D1937C-24DB-4BA1-9E8B-6BE715AE7980}" srcOrd="2" destOrd="0" parTransId="{1C9F1904-9392-48A2-9705-ABCD657ABD54}" sibTransId="{8932AA51-E4AF-42DF-B9E2-27917675BD56}"/>
    <dgm:cxn modelId="{DA12215E-67EC-4458-A24B-3362A1B08AA4}" type="presOf" srcId="{4E64C16D-670B-4B3B-A91E-367C1CA56D75}" destId="{B8524387-A682-44F8-A086-04D23AE19757}" srcOrd="0" destOrd="0" presId="urn:microsoft.com/office/officeart/2005/8/layout/hList1"/>
    <dgm:cxn modelId="{4725BE7F-953F-4D58-B608-406CD5724882}" srcId="{4286E37A-07EE-48BD-9C83-10278E3F1FDE}" destId="{E9809250-EF48-4E5E-A5DF-5DF05A0D06F5}" srcOrd="0" destOrd="0" parTransId="{47924D2F-FA57-409C-802A-7C63C2453293}" sibTransId="{38044422-0C0D-41C8-B484-868109B81C1B}"/>
    <dgm:cxn modelId="{35A44875-28DE-4F3E-85AF-7E9E0422CE7D}" type="presOf" srcId="{49EC05E7-230F-47DA-81C8-12AC81DB6DC8}" destId="{CC42F91B-2B6E-4C29-A693-8CCD6206C3AE}" srcOrd="0" destOrd="3" presId="urn:microsoft.com/office/officeart/2005/8/layout/hList1"/>
    <dgm:cxn modelId="{9150588E-64E0-4E40-B158-48EA0D7591BA}" srcId="{4286E37A-07EE-48BD-9C83-10278E3F1FDE}" destId="{52D84DBA-B326-47B0-8933-D5122805B7FE}" srcOrd="2" destOrd="0" parTransId="{C6B3FFFE-1543-46E0-B442-8171B69447EF}" sibTransId="{C95BD81F-CC87-4B3F-835C-15F8DC7CC930}"/>
    <dgm:cxn modelId="{5B2DFC3D-6835-4E0B-9747-898D034180A7}" type="presOf" srcId="{52D84DBA-B326-47B0-8933-D5122805B7FE}" destId="{4E34BDAB-2858-4E15-8FB1-0B2EBF0CA03D}" srcOrd="0" destOrd="2" presId="urn:microsoft.com/office/officeart/2005/8/layout/hList1"/>
    <dgm:cxn modelId="{FD919F80-5B9C-4A8B-9E5B-1B88A4EF4E4C}" type="presParOf" srcId="{D72AE0E9-5FEB-4159-AD96-0DF670C1E273}" destId="{0EE3D44E-FA42-4223-9C0E-DCEE220A6CE0}" srcOrd="0" destOrd="0" presId="urn:microsoft.com/office/officeart/2005/8/layout/hList1"/>
    <dgm:cxn modelId="{6BDEDE8E-21D1-45E1-A517-3DAF31B9E865}" type="presParOf" srcId="{0EE3D44E-FA42-4223-9C0E-DCEE220A6CE0}" destId="{8754848B-4CE7-4886-8455-29E1FB2E3DE3}" srcOrd="0" destOrd="0" presId="urn:microsoft.com/office/officeart/2005/8/layout/hList1"/>
    <dgm:cxn modelId="{6AEAD11D-F84D-4132-84ED-BF74D879FED5}" type="presParOf" srcId="{0EE3D44E-FA42-4223-9C0E-DCEE220A6CE0}" destId="{CC42F91B-2B6E-4C29-A693-8CCD6206C3AE}" srcOrd="1" destOrd="0" presId="urn:microsoft.com/office/officeart/2005/8/layout/hList1"/>
    <dgm:cxn modelId="{5A905BA7-1F0C-403A-BD7D-D72A3A126AA5}" type="presParOf" srcId="{D72AE0E9-5FEB-4159-AD96-0DF670C1E273}" destId="{929B770D-E5A7-49CB-94A6-ED9B54C774BF}" srcOrd="1" destOrd="0" presId="urn:microsoft.com/office/officeart/2005/8/layout/hList1"/>
    <dgm:cxn modelId="{11D1CA08-0E46-42DE-9922-77D534C055FA}" type="presParOf" srcId="{D72AE0E9-5FEB-4159-AD96-0DF670C1E273}" destId="{5DA8ED75-5B05-4B90-B57F-0322692716AC}" srcOrd="2" destOrd="0" presId="urn:microsoft.com/office/officeart/2005/8/layout/hList1"/>
    <dgm:cxn modelId="{B7B78373-7E41-426D-9A06-92A38983647E}" type="presParOf" srcId="{5DA8ED75-5B05-4B90-B57F-0322692716AC}" destId="{55E69C5E-77CD-418B-A001-A00664E28147}" srcOrd="0" destOrd="0" presId="urn:microsoft.com/office/officeart/2005/8/layout/hList1"/>
    <dgm:cxn modelId="{5FE65A53-BF10-4DD6-897A-2F46A55DC120}" type="presParOf" srcId="{5DA8ED75-5B05-4B90-B57F-0322692716AC}" destId="{4E34BDAB-2858-4E15-8FB1-0B2EBF0CA03D}" srcOrd="1" destOrd="0" presId="urn:microsoft.com/office/officeart/2005/8/layout/hList1"/>
    <dgm:cxn modelId="{DCE4A730-7D62-4CA4-A53C-71804776F88D}" type="presParOf" srcId="{D72AE0E9-5FEB-4159-AD96-0DF670C1E273}" destId="{C06192ED-0015-462E-B2B9-19B5BF7E383F}" srcOrd="3" destOrd="0" presId="urn:microsoft.com/office/officeart/2005/8/layout/hList1"/>
    <dgm:cxn modelId="{DA485AF4-3C82-4E17-A31E-5A0BE67E8FA7}" type="presParOf" srcId="{D72AE0E9-5FEB-4159-AD96-0DF670C1E273}" destId="{D86D6314-6CFD-4AA0-A189-AA51DC31DAC3}" srcOrd="4" destOrd="0" presId="urn:microsoft.com/office/officeart/2005/8/layout/hList1"/>
    <dgm:cxn modelId="{67CEA4E1-792D-4A2F-92AE-4E1FCD8E1B00}" type="presParOf" srcId="{D86D6314-6CFD-4AA0-A189-AA51DC31DAC3}" destId="{578FD79D-8E59-4C2F-A99A-FE94883BF210}" srcOrd="0" destOrd="0" presId="urn:microsoft.com/office/officeart/2005/8/layout/hList1"/>
    <dgm:cxn modelId="{66FEFAA7-72A7-4DA4-AE58-D200FB68CA76}" type="presParOf" srcId="{D86D6314-6CFD-4AA0-A189-AA51DC31DAC3}" destId="{5A654329-82B6-4CF2-A0BC-9D08098DB621}" srcOrd="1" destOrd="0" presId="urn:microsoft.com/office/officeart/2005/8/layout/hList1"/>
    <dgm:cxn modelId="{CC553A45-D6B3-40E1-AB9A-BEF5847A751D}" type="presParOf" srcId="{D72AE0E9-5FEB-4159-AD96-0DF670C1E273}" destId="{5E5B0273-A66E-4443-8A48-ED87E1DB03C5}" srcOrd="5" destOrd="0" presId="urn:microsoft.com/office/officeart/2005/8/layout/hList1"/>
    <dgm:cxn modelId="{84A2CC7D-D43E-4AE4-87F2-CABE1107C055}" type="presParOf" srcId="{D72AE0E9-5FEB-4159-AD96-0DF670C1E273}" destId="{4332F63F-4662-4C7C-9924-41CDA60A97B8}" srcOrd="6" destOrd="0" presId="urn:microsoft.com/office/officeart/2005/8/layout/hList1"/>
    <dgm:cxn modelId="{D97133D9-EC24-46C4-ACA1-70CD360C6DDF}" type="presParOf" srcId="{4332F63F-4662-4C7C-9924-41CDA60A97B8}" destId="{B8524387-A682-44F8-A086-04D23AE19757}" srcOrd="0" destOrd="0" presId="urn:microsoft.com/office/officeart/2005/8/layout/hList1"/>
    <dgm:cxn modelId="{367C5E83-05BB-4ED4-A2D0-3F05025B500B}" type="presParOf" srcId="{4332F63F-4662-4C7C-9924-41CDA60A97B8}" destId="{619D8F98-7DBF-4C5D-B7E3-5AB26FB1D93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062116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926686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728072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54685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38529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382391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A692C-F48F-47CF-BC5A-26EB7D949118}" type="datetimeFigureOut">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286947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A692C-F48F-47CF-BC5A-26EB7D949118}" type="datetimeFigureOut">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5993560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A692C-F48F-47CF-BC5A-26EB7D949118}" type="datetimeFigureOut">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21650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1083860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extLst>
      <p:ext uri="{BB962C8B-B14F-4D97-AF65-F5344CB8AC3E}">
        <p14:creationId xmlns:p14="http://schemas.microsoft.com/office/powerpoint/2010/main" val="2186206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A692C-F48F-47CF-BC5A-26EB7D949118}" type="datetimeFigureOut">
              <a:rPr lang="en-US" smtClean="0"/>
              <a:t>1/16/2024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AA788-858A-4143-9D52-C2238F2C156C}" type="slidenum">
              <a:rPr lang="en-US" smtClean="0"/>
              <a:t>‹#›</a:t>
            </a:fld>
            <a:endParaRPr lang="en-US"/>
          </a:p>
        </p:txBody>
      </p:sp>
    </p:spTree>
    <p:extLst>
      <p:ext uri="{BB962C8B-B14F-4D97-AF65-F5344CB8AC3E}">
        <p14:creationId xmlns:p14="http://schemas.microsoft.com/office/powerpoint/2010/main" val="2078945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ncbi.nlm.nih.gov/pubmed/18240001" TargetMode="External"/><Relationship Id="rId2" Type="http://schemas.openxmlformats.org/officeDocument/2006/relationships/hyperlink" Target="https://seer.cancer.gov/statfacts/html/thyro.html" TargetMode="External"/><Relationship Id="rId1" Type="http://schemas.openxmlformats.org/officeDocument/2006/relationships/slideLayout" Target="../slideLayouts/slideLayout2.xml"/><Relationship Id="rId6" Type="http://schemas.openxmlformats.org/officeDocument/2006/relationships/hyperlink" Target="https://www.ncbi.nlm.nih.gov/pubmed/18952764" TargetMode="External"/><Relationship Id="rId5" Type="http://schemas.openxmlformats.org/officeDocument/2006/relationships/hyperlink" Target="https://www.ncbi.nlm.nih.gov/pubmed/16635261" TargetMode="External"/><Relationship Id="rId4" Type="http://schemas.openxmlformats.org/officeDocument/2006/relationships/hyperlink" Target="https://www.ncbi.nlm.nih.gov/pubmed/17156468" TargetMode="External"/></Relationships>
</file>

<file path=ppt/slides/_rels/slide10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8" Type="http://schemas.openxmlformats.org/officeDocument/2006/relationships/hyperlink" Target="https://www.pathologyoutlines.com/topic/stainsvimentin.html" TargetMode="External"/><Relationship Id="rId13" Type="http://schemas.openxmlformats.org/officeDocument/2006/relationships/hyperlink" Target="https://www.pathologyoutlines.com/topic/stainsreticulin.html" TargetMode="External"/><Relationship Id="rId18" Type="http://schemas.openxmlformats.org/officeDocument/2006/relationships/hyperlink" Target="https://www.pathologyoutlines.com/topic/stainsck20.html" TargetMode="External"/><Relationship Id="rId26" Type="http://schemas.openxmlformats.org/officeDocument/2006/relationships/hyperlink" Target="https://www.pathologyoutlines.com/topic/stainschromogranin.html" TargetMode="External"/><Relationship Id="rId3" Type="http://schemas.openxmlformats.org/officeDocument/2006/relationships/hyperlink" Target="https://www.pathologyoutlines.com/topic/stainscalretinin.html" TargetMode="External"/><Relationship Id="rId21" Type="http://schemas.openxmlformats.org/officeDocument/2006/relationships/hyperlink" Target="https://www.pathologyoutlines.com/topic/stainsgata3.html" TargetMode="External"/><Relationship Id="rId7" Type="http://schemas.openxmlformats.org/officeDocument/2006/relationships/hyperlink" Target="https://www.pathologyoutlines.com/topic/stainsNSE.html" TargetMode="External"/><Relationship Id="rId12" Type="http://schemas.openxmlformats.org/officeDocument/2006/relationships/hyperlink" Target="https://www.pathologyoutlines.com/topic/stainsckgeneral.html" TargetMode="External"/><Relationship Id="rId17" Type="http://schemas.openxmlformats.org/officeDocument/2006/relationships/hyperlink" Target="https://www.pathologyoutlines.com/topic/stainsck7.html" TargetMode="External"/><Relationship Id="rId25" Type="http://schemas.openxmlformats.org/officeDocument/2006/relationships/hyperlink" Target="https://www.pathologyoutlines.com/topic/stainsglypican3.html" TargetMode="External"/><Relationship Id="rId2" Type="http://schemas.openxmlformats.org/officeDocument/2006/relationships/hyperlink" Target="https://www.pathologyoutlines.com/topic/stainssf1.html" TargetMode="External"/><Relationship Id="rId16" Type="http://schemas.openxmlformats.org/officeDocument/2006/relationships/hyperlink" Target="https://www.pathologyoutlines.com/topic/cdmarkerscd10.html" TargetMode="External"/><Relationship Id="rId20" Type="http://schemas.openxmlformats.org/officeDocument/2006/relationships/hyperlink" Target="https://www.pathologyoutlines.com/topic/stainscea.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synaptophysin.html" TargetMode="External"/><Relationship Id="rId11" Type="http://schemas.openxmlformats.org/officeDocument/2006/relationships/hyperlink" Target="https://www.pathologyoutlines.com/topic/stainscam52.html" TargetMode="External"/><Relationship Id="rId24" Type="http://schemas.openxmlformats.org/officeDocument/2006/relationships/hyperlink" Target="https://www.pathologyoutlines.com/topic/stainsheppar1.html" TargetMode="External"/><Relationship Id="rId5" Type="http://schemas.openxmlformats.org/officeDocument/2006/relationships/hyperlink" Target="https://www.pathologyoutlines.com/topic/stainsmart1.html" TargetMode="External"/><Relationship Id="rId15" Type="http://schemas.openxmlformats.org/officeDocument/2006/relationships/hyperlink" Target="https://www.pathologyoutlines.com/topic/stainscarbonicanhydraseix.html" TargetMode="External"/><Relationship Id="rId23" Type="http://schemas.openxmlformats.org/officeDocument/2006/relationships/hyperlink" Target="https://www.pathologyoutlines.com/topic/stainsarginase1.html" TargetMode="External"/><Relationship Id="rId10" Type="http://schemas.openxmlformats.org/officeDocument/2006/relationships/hyperlink" Target="https://www.pathologyoutlines.com/topic/stainsinsm1.html" TargetMode="External"/><Relationship Id="rId19" Type="http://schemas.openxmlformats.org/officeDocument/2006/relationships/hyperlink" Target="https://www.pathologyoutlines.com/topic/stainsema.html" TargetMode="External"/><Relationship Id="rId4" Type="http://schemas.openxmlformats.org/officeDocument/2006/relationships/hyperlink" Target="https://www.pathologyoutlines.com/topic/stainsinhibina.html" TargetMode="External"/><Relationship Id="rId9" Type="http://schemas.openxmlformats.org/officeDocument/2006/relationships/hyperlink" Target="https://www.pathologyoutlines.com/topic/stainsp53.html" TargetMode="External"/><Relationship Id="rId14" Type="http://schemas.openxmlformats.org/officeDocument/2006/relationships/hyperlink" Target="https://www.pathologyoutlines.com/topic/stainspax8.html" TargetMode="External"/><Relationship Id="rId22" Type="http://schemas.openxmlformats.org/officeDocument/2006/relationships/hyperlink" Target="https://www.pathologyoutlines.com/topic/stainss100.html" TargetMode="External"/></Relationships>
</file>

<file path=ppt/slides/_rels/slide102.xml.rels><?xml version="1.0" encoding="UTF-8" standalone="yes"?>
<Relationships xmlns="http://schemas.openxmlformats.org/package/2006/relationships"><Relationship Id="rId2" Type="http://schemas.openxmlformats.org/officeDocument/2006/relationships/hyperlink" Target="https://www.ncbi.nlm.nih.gov/pubmed/27165744" TargetMode="Externa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8" Type="http://schemas.openxmlformats.org/officeDocument/2006/relationships/hyperlink" Target="https://www.ncbi.nlm.nih.gov/pubmed/31823340" TargetMode="External"/><Relationship Id="rId13" Type="http://schemas.openxmlformats.org/officeDocument/2006/relationships/hyperlink" Target="https://www.ncbi.nlm.nih.gov/pubmed/26685085" TargetMode="External"/><Relationship Id="rId18" Type="http://schemas.openxmlformats.org/officeDocument/2006/relationships/hyperlink" Target="https://www.ncbi.nlm.nih.gov/pubmed/25657202" TargetMode="External"/><Relationship Id="rId3" Type="http://schemas.openxmlformats.org/officeDocument/2006/relationships/hyperlink" Target="https://www.ncbi.nlm.nih.gov/pubmed/26038208" TargetMode="External"/><Relationship Id="rId7" Type="http://schemas.openxmlformats.org/officeDocument/2006/relationships/hyperlink" Target="https://www.ncbi.nlm.nih.gov/pubmed/25889788" TargetMode="External"/><Relationship Id="rId12" Type="http://schemas.openxmlformats.org/officeDocument/2006/relationships/hyperlink" Target="https://www.ncbi.nlm.nih.gov/pubmed/18187873" TargetMode="External"/><Relationship Id="rId17" Type="http://schemas.openxmlformats.org/officeDocument/2006/relationships/hyperlink" Target="https://www.ncbi.nlm.nih.gov/pubmed/27149985" TargetMode="External"/><Relationship Id="rId2" Type="http://schemas.openxmlformats.org/officeDocument/2006/relationships/hyperlink" Target="https://www.ncbi.nlm.nih.gov/pubmed/24423978" TargetMode="External"/><Relationship Id="rId16" Type="http://schemas.openxmlformats.org/officeDocument/2006/relationships/hyperlink" Target="https://www.ncbi.nlm.nih.gov/pubmed/33578929" TargetMode="External"/><Relationship Id="rId1" Type="http://schemas.openxmlformats.org/officeDocument/2006/relationships/slideLayout" Target="../slideLayouts/slideLayout2.xml"/><Relationship Id="rId6" Type="http://schemas.openxmlformats.org/officeDocument/2006/relationships/hyperlink" Target="https://www.ncbi.nlm.nih.gov/pubmed/26392430" TargetMode="External"/><Relationship Id="rId11" Type="http://schemas.openxmlformats.org/officeDocument/2006/relationships/hyperlink" Target="https://www.ncbi.nlm.nih.gov/pubmed/25559399" TargetMode="External"/><Relationship Id="rId5" Type="http://schemas.openxmlformats.org/officeDocument/2006/relationships/hyperlink" Target="https://www.ncbi.nlm.nih.gov/pubmed/32414074" TargetMode="External"/><Relationship Id="rId15" Type="http://schemas.openxmlformats.org/officeDocument/2006/relationships/hyperlink" Target="https://www.ncbi.nlm.nih.gov/pubmed/28877067" TargetMode="External"/><Relationship Id="rId10" Type="http://schemas.openxmlformats.org/officeDocument/2006/relationships/hyperlink" Target="https://www.ncbi.nlm.nih.gov/pubmed/2919718" TargetMode="External"/><Relationship Id="rId4" Type="http://schemas.openxmlformats.org/officeDocument/2006/relationships/hyperlink" Target="https://www.ncbi.nlm.nih.gov/pubmed/21386792" TargetMode="External"/><Relationship Id="rId9" Type="http://schemas.openxmlformats.org/officeDocument/2006/relationships/hyperlink" Target="https://www.ncbi.nlm.nih.gov/pubmed/24268504" TargetMode="External"/><Relationship Id="rId14" Type="http://schemas.openxmlformats.org/officeDocument/2006/relationships/hyperlink" Target="https://www.ncbi.nlm.nih.gov/pubmed/33578890" TargetMode="Externa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https://www.ncbi.nlm.nih.gov/pubmed/15452453" TargetMode="External"/><Relationship Id="rId2" Type="http://schemas.openxmlformats.org/officeDocument/2006/relationships/hyperlink" Target="https://www.ncbi.nlm.nih.gov/pubmed/22166088" TargetMode="External"/><Relationship Id="rId1" Type="http://schemas.openxmlformats.org/officeDocument/2006/relationships/slideLayout" Target="../slideLayouts/slideLayout2.xml"/><Relationship Id="rId5" Type="http://schemas.openxmlformats.org/officeDocument/2006/relationships/hyperlink" Target="https://www.ncbi.nlm.nih.gov/pubmed/11979086" TargetMode="External"/><Relationship Id="rId4" Type="http://schemas.openxmlformats.org/officeDocument/2006/relationships/hyperlink" Target="https://www.ncbi.nlm.nih.gov/pubmed/34280940" TargetMode="External"/></Relationships>
</file>

<file path=ppt/slides/_rels/slide107.xml.rels><?xml version="1.0" encoding="UTF-8" standalone="yes"?>
<Relationships xmlns="http://schemas.openxmlformats.org/package/2006/relationships"><Relationship Id="rId3" Type="http://schemas.openxmlformats.org/officeDocument/2006/relationships/hyperlink" Target="https://www.ncbi.nlm.nih.gov/pubmed/19959041" TargetMode="External"/><Relationship Id="rId2" Type="http://schemas.openxmlformats.org/officeDocument/2006/relationships/hyperlink" Target="https://www.pathologyoutlines.com/topic/adrenalparaganglioma.html" TargetMode="External"/><Relationship Id="rId1" Type="http://schemas.openxmlformats.org/officeDocument/2006/relationships/slideLayout" Target="../slideLayouts/slideLayout2.xml"/><Relationship Id="rId6" Type="http://schemas.openxmlformats.org/officeDocument/2006/relationships/hyperlink" Target="https://www.ncbi.nlm.nih.gov/pubmed/21447639" TargetMode="External"/><Relationship Id="rId5" Type="http://schemas.openxmlformats.org/officeDocument/2006/relationships/hyperlink" Target="https://www.ncbi.nlm.nih.gov/pubmed/34280940" TargetMode="External"/><Relationship Id="rId4" Type="http://schemas.openxmlformats.org/officeDocument/2006/relationships/hyperlink" Target="https://www.ncbi.nlm.nih.gov/pubmed/16314641" TargetMode="External"/></Relationships>
</file>

<file path=ppt/slides/_rels/slide108.xml.rels><?xml version="1.0" encoding="UTF-8" standalone="yes"?>
<Relationships xmlns="http://schemas.openxmlformats.org/package/2006/relationships"><Relationship Id="rId8" Type="http://schemas.openxmlformats.org/officeDocument/2006/relationships/hyperlink" Target="https://www.ncbi.nlm.nih.gov/pubmed/17875842" TargetMode="External"/><Relationship Id="rId3" Type="http://schemas.openxmlformats.org/officeDocument/2006/relationships/hyperlink" Target="https://www.ncbi.nlm.nih.gov/pubmed/28605453" TargetMode="External"/><Relationship Id="rId7" Type="http://schemas.openxmlformats.org/officeDocument/2006/relationships/hyperlink" Target="https://www.ncbi.nlm.nih.gov/pubmed/27219882" TargetMode="External"/><Relationship Id="rId2" Type="http://schemas.openxmlformats.org/officeDocument/2006/relationships/hyperlink" Target="https://www.ncbi.nlm.nih.gov/pubmed/22429592" TargetMode="External"/><Relationship Id="rId1" Type="http://schemas.openxmlformats.org/officeDocument/2006/relationships/slideLayout" Target="../slideLayouts/slideLayout4.xml"/><Relationship Id="rId6" Type="http://schemas.openxmlformats.org/officeDocument/2006/relationships/hyperlink" Target="https://www.ncbi.nlm.nih.gov/pubmed/24636754" TargetMode="External"/><Relationship Id="rId5" Type="http://schemas.openxmlformats.org/officeDocument/2006/relationships/hyperlink" Target="https://www.ncbi.nlm.nih.gov/pubmed/15132724" TargetMode="External"/><Relationship Id="rId4" Type="http://schemas.openxmlformats.org/officeDocument/2006/relationships/hyperlink" Target="https://www.ncbi.nlm.nih.gov/pubmed/34280940" TargetMode="External"/></Relationships>
</file>

<file path=ppt/slides/_rels/slide109.xml.rels><?xml version="1.0" encoding="UTF-8" standalone="yes"?>
<Relationships xmlns="http://schemas.openxmlformats.org/package/2006/relationships"><Relationship Id="rId3" Type="http://schemas.openxmlformats.org/officeDocument/2006/relationships/hyperlink" Target="https://www.ncbi.nlm.nih.gov/pubmed/31544898" TargetMode="External"/><Relationship Id="rId2" Type="http://schemas.openxmlformats.org/officeDocument/2006/relationships/hyperlink" Target="https://www.ncbi.nlm.nih.gov/pubmed/31708376" TargetMode="External"/><Relationship Id="rId1" Type="http://schemas.openxmlformats.org/officeDocument/2006/relationships/slideLayout" Target="../slideLayouts/slideLayout4.xml"/><Relationship Id="rId6" Type="http://schemas.openxmlformats.org/officeDocument/2006/relationships/image" Target="../media/image47.jpg"/><Relationship Id="rId5" Type="http://schemas.openxmlformats.org/officeDocument/2006/relationships/hyperlink" Target="https://www.ncbi.nlm.nih.gov/pubmed/24158184" TargetMode="External"/><Relationship Id="rId4" Type="http://schemas.openxmlformats.org/officeDocument/2006/relationships/hyperlink" Target="https://www.ncbi.nlm.nih.gov/pubmed/25029933"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ncbi.nlm.nih.gov/pubmed/1768209" TargetMode="External"/><Relationship Id="rId7" Type="http://schemas.openxmlformats.org/officeDocument/2006/relationships/hyperlink" Target="https://www.ncbi.nlm.nih.gov/pubmed/19177023" TargetMode="External"/><Relationship Id="rId2" Type="http://schemas.openxmlformats.org/officeDocument/2006/relationships/hyperlink" Target="https://www.ncbi.nlm.nih.gov/pubmed/12748250" TargetMode="External"/><Relationship Id="rId1" Type="http://schemas.openxmlformats.org/officeDocument/2006/relationships/slideLayout" Target="../slideLayouts/slideLayout2.xml"/><Relationship Id="rId6" Type="http://schemas.openxmlformats.org/officeDocument/2006/relationships/hyperlink" Target="https://www.ncbi.nlm.nih.gov/pubmed/19041832" TargetMode="External"/><Relationship Id="rId5" Type="http://schemas.openxmlformats.org/officeDocument/2006/relationships/hyperlink" Target="https://www.ncbi.nlm.nih.gov/pubmed/18766448" TargetMode="External"/><Relationship Id="rId4" Type="http://schemas.openxmlformats.org/officeDocument/2006/relationships/hyperlink" Target="https://www.ncbi.nlm.nih.gov/pubmed/18246401" TargetMode="External"/></Relationships>
</file>

<file path=ppt/slides/_rels/slide110.xml.rels><?xml version="1.0" encoding="UTF-8" standalone="yes"?>
<Relationships xmlns="http://schemas.openxmlformats.org/package/2006/relationships"><Relationship Id="rId3" Type="http://schemas.openxmlformats.org/officeDocument/2006/relationships/hyperlink" Target="https://www.ncbi.nlm.nih.gov/pubmed/11979086" TargetMode="External"/><Relationship Id="rId2" Type="http://schemas.openxmlformats.org/officeDocument/2006/relationships/hyperlink" Target="https://www.ncbi.nlm.nih.gov/pubmed/18815650" TargetMode="External"/><Relationship Id="rId1" Type="http://schemas.openxmlformats.org/officeDocument/2006/relationships/slideLayout" Target="../slideLayouts/slideLayout4.xml"/><Relationship Id="rId6" Type="http://schemas.openxmlformats.org/officeDocument/2006/relationships/image" Target="../media/image48.png"/><Relationship Id="rId5" Type="http://schemas.openxmlformats.org/officeDocument/2006/relationships/hyperlink" Target="https://www.ncbi.nlm.nih.gov/pubmed/21419457" TargetMode="External"/><Relationship Id="rId4" Type="http://schemas.openxmlformats.org/officeDocument/2006/relationships/hyperlink" Target="https://www.ncbi.nlm.nih.gov/pubmed/28605453" TargetMode="External"/></Relationships>
</file>

<file path=ppt/slides/_rels/slide11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8" Type="http://schemas.openxmlformats.org/officeDocument/2006/relationships/hyperlink" Target="https://www.ncbi.nlm.nih.gov/pubmed/20154585" TargetMode="External"/><Relationship Id="rId13" Type="http://schemas.openxmlformats.org/officeDocument/2006/relationships/hyperlink" Target="https://www.pathologyoutlines.com/topic/stainsinhibina.html" TargetMode="External"/><Relationship Id="rId18" Type="http://schemas.openxmlformats.org/officeDocument/2006/relationships/hyperlink" Target="https://www.pathologyoutlines.com/topic/stainssf1.html" TargetMode="External"/><Relationship Id="rId3" Type="http://schemas.openxmlformats.org/officeDocument/2006/relationships/hyperlink" Target="https://www.pathologyoutlines.com/topic/stainssynaptophysin.html" TargetMode="External"/><Relationship Id="rId7" Type="http://schemas.openxmlformats.org/officeDocument/2006/relationships/hyperlink" Target="https://www.pathologyoutlines.com/topic/stainsvimentin.html" TargetMode="External"/><Relationship Id="rId12" Type="http://schemas.openxmlformats.org/officeDocument/2006/relationships/hyperlink" Target="https://www.pathologyoutlines.co)m/topic/stainshmb45.html" TargetMode="External"/><Relationship Id="rId17" Type="http://schemas.openxmlformats.org/officeDocument/2006/relationships/hyperlink" Target="https://www.pathologyoutlines.com/topic/stainspax8.html" TargetMode="External"/><Relationship Id="rId2" Type="http://schemas.openxmlformats.org/officeDocument/2006/relationships/hyperlink" Target="https://www.pathologyoutlines.com/topic/stainschromogranin.html" TargetMode="External"/><Relationship Id="rId16" Type="http://schemas.openxmlformats.org/officeDocument/2006/relationships/hyperlink" Target="https://www.pathologyoutlines.com/topic/stainsck20.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cdmarkerscd10.html" TargetMode="External"/><Relationship Id="rId11" Type="http://schemas.openxmlformats.org/officeDocument/2006/relationships/hyperlink" Target="https://www.pathologyoutlines.com/topic/stainsmart1.html" TargetMode="External"/><Relationship Id="rId5" Type="http://schemas.openxmlformats.org/officeDocument/2006/relationships/hyperlink" Target="https://www.pathologyoutlines.com/topic/stainsgata3.html" TargetMode="External"/><Relationship Id="rId15" Type="http://schemas.openxmlformats.org/officeDocument/2006/relationships/hyperlink" Target="https://www.pathologyoutlines.com/topic/stainsck7.html" TargetMode="External"/><Relationship Id="rId10" Type="http://schemas.openxmlformats.org/officeDocument/2006/relationships/hyperlink" Target="https://www.pathologyoutlines.com/topic/stainscalretinin.html" TargetMode="External"/><Relationship Id="rId19" Type="http://schemas.openxmlformats.org/officeDocument/2006/relationships/hyperlink" Target="https://www.pathologyoutlines.com/topic/stainscarbonicanhydraseix.html" TargetMode="External"/><Relationship Id="rId4" Type="http://schemas.openxmlformats.org/officeDocument/2006/relationships/hyperlink" Target="https://www.pathologyoutlines.com/topic/stainss100.html" TargetMode="External"/><Relationship Id="rId9" Type="http://schemas.openxmlformats.org/officeDocument/2006/relationships/hyperlink" Target="https://www.pathologyoutlines.com/topic/stainSDHB.html" TargetMode="External"/><Relationship Id="rId14" Type="http://schemas.openxmlformats.org/officeDocument/2006/relationships/hyperlink" Target="https://www.pathologyoutlines.com/topic/stainsae1ae3.html" TargetMode="External"/></Relationships>
</file>

<file path=ppt/slides/_rels/slide113.xml.rels><?xml version="1.0" encoding="UTF-8" standalone="yes"?>
<Relationships xmlns="http://schemas.openxmlformats.org/package/2006/relationships"><Relationship Id="rId3" Type="http://schemas.openxmlformats.org/officeDocument/2006/relationships/hyperlink" Target="https://www.ncbi.nlm.nih.gov/pubmed/34280940" TargetMode="External"/><Relationship Id="rId2" Type="http://schemas.openxmlformats.org/officeDocument/2006/relationships/hyperlink" Target="https://www.pathologyoutlines.com/topic/adrenalpheostaging.html" TargetMode="External"/><Relationship Id="rId1" Type="http://schemas.openxmlformats.org/officeDocument/2006/relationships/slideLayout" Target="../slideLayouts/slideLayout2.xml"/><Relationship Id="rId6" Type="http://schemas.openxmlformats.org/officeDocument/2006/relationships/hyperlink" Target="https://www.ncbi.nlm.nih.gov/pubmed/25456947" TargetMode="External"/><Relationship Id="rId5" Type="http://schemas.openxmlformats.org/officeDocument/2006/relationships/hyperlink" Target="https://www.ncbi.nlm.nih.gov/pubmed/26464058" TargetMode="External"/><Relationship Id="rId4" Type="http://schemas.openxmlformats.org/officeDocument/2006/relationships/hyperlink" Target="https://www.ncbi.nlm.nih.gov/pubmed/17914089" TargetMode="External"/></Relationships>
</file>

<file path=ppt/slides/_rels/slide11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hyperlink" Target="https://www.ncbi.nlm.nih.gov/pubmed/35291028"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8" Type="http://schemas.openxmlformats.org/officeDocument/2006/relationships/hyperlink" Target="https://www.ncbi.nlm.nih.gov/pubmed/16137552" TargetMode="External"/><Relationship Id="rId3" Type="http://schemas.openxmlformats.org/officeDocument/2006/relationships/hyperlink" Target="https://www.ncbi.nlm.nih.gov/pubmed/15347217" TargetMode="External"/><Relationship Id="rId7" Type="http://schemas.openxmlformats.org/officeDocument/2006/relationships/hyperlink" Target="https://www.ncbi.nlm.nih.gov/pubmed/24584638" TargetMode="External"/><Relationship Id="rId2" Type="http://schemas.openxmlformats.org/officeDocument/2006/relationships/hyperlink" Target="https://www.ncbi.nlm.nih.gov/pubmed/15274075" TargetMode="External"/><Relationship Id="rId1" Type="http://schemas.openxmlformats.org/officeDocument/2006/relationships/slideLayout" Target="../slideLayouts/slideLayout4.xml"/><Relationship Id="rId6" Type="http://schemas.openxmlformats.org/officeDocument/2006/relationships/hyperlink" Target="https://www.ncbi.nlm.nih.gov/pubmed/32504302" TargetMode="External"/><Relationship Id="rId5" Type="http://schemas.openxmlformats.org/officeDocument/2006/relationships/hyperlink" Target="https://www.ncbi.nlm.nih.gov/pubmed/24119925" TargetMode="External"/><Relationship Id="rId10" Type="http://schemas.openxmlformats.org/officeDocument/2006/relationships/hyperlink" Target="https://www.ncbi.nlm.nih.gov/pubmed/32632841" TargetMode="External"/><Relationship Id="rId4" Type="http://schemas.openxmlformats.org/officeDocument/2006/relationships/hyperlink" Target="https://www.ncbi.nlm.nih.gov/pubmed/22990736" TargetMode="External"/><Relationship Id="rId9" Type="http://schemas.openxmlformats.org/officeDocument/2006/relationships/hyperlink" Target="https://www.ncbi.nlm.nih.gov/pubmed/33364180" TargetMode="External"/></Relationships>
</file>

<file path=ppt/slides/_rels/slide117.xml.rels><?xml version="1.0" encoding="UTF-8" standalone="yes"?>
<Relationships xmlns="http://schemas.openxmlformats.org/package/2006/relationships"><Relationship Id="rId2" Type="http://schemas.openxmlformats.org/officeDocument/2006/relationships/hyperlink" Target="https://www.ncbi.nlm.nih.gov/pubmed/33433883"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hyperlink" Target="https://www.ncbi.nlm.nih.gov/pubmed/35291028" TargetMode="Externa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ncbi.nlm.nih.gov/pubmed/11035572" TargetMode="External"/><Relationship Id="rId2" Type="http://schemas.openxmlformats.org/officeDocument/2006/relationships/hyperlink" Target="https://www.ncbi.nlm.nih.gov/pubmed/12170087"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www.ncbi.nlm.nih.gov/pubmed/35291028" TargetMode="Externa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ncbi.nlm.nih.gov/pubmed/35291028" TargetMode="Externa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8" Type="http://schemas.openxmlformats.org/officeDocument/2006/relationships/hyperlink" Target="https://www.pathologyoutlines.com/topic/stainsGATA3.html" TargetMode="External"/><Relationship Id="rId13" Type="http://schemas.openxmlformats.org/officeDocument/2006/relationships/hyperlink" Target="https://www.pathologyoutlines.com/topic/stainski67.html" TargetMode="External"/><Relationship Id="rId18" Type="http://schemas.openxmlformats.org/officeDocument/2006/relationships/hyperlink" Target="https://www.ncbi.nlm.nih.gov/pubmed/23887161" TargetMode="External"/><Relationship Id="rId3" Type="http://schemas.openxmlformats.org/officeDocument/2006/relationships/hyperlink" Target="https://www.pathologyoutlines.com/topic/stainssynaptophysin.html" TargetMode="External"/><Relationship Id="rId7" Type="http://schemas.openxmlformats.org/officeDocument/2006/relationships/hyperlink" Target="https://www.pathologyoutlines.com/topic/stainsER.html" TargetMode="External"/><Relationship Id="rId12" Type="http://schemas.openxmlformats.org/officeDocument/2006/relationships/hyperlink" Target="https://www.ncbi.nlm.nih.gov/pubmed/22697380" TargetMode="External"/><Relationship Id="rId17" Type="http://schemas.openxmlformats.org/officeDocument/2006/relationships/hyperlink" Target="https://www.pathologyoutlines.com/topic/stainsTTF1.html" TargetMode="External"/><Relationship Id="rId2" Type="http://schemas.openxmlformats.org/officeDocument/2006/relationships/hyperlink" Target="https://www.pathologyoutlines.com/topic/stainsinsm1.html" TargetMode="External"/><Relationship Id="rId16" Type="http://schemas.openxmlformats.org/officeDocument/2006/relationships/hyperlink" Target="https://www.pathologyoutlines.com/topic/stainsck20.html" TargetMode="External"/><Relationship Id="rId1" Type="http://schemas.openxmlformats.org/officeDocument/2006/relationships/slideLayout" Target="../slideLayouts/slideLayout4.xml"/><Relationship Id="rId6" Type="http://schemas.openxmlformats.org/officeDocument/2006/relationships/hyperlink" Target="https://www.pathologyoutlines.com/topic/stainssf1.html" TargetMode="External"/><Relationship Id="rId11" Type="http://schemas.openxmlformats.org/officeDocument/2006/relationships/hyperlink" Target="https://www.pathologyoutlines.com/topic/stainsCAM52.html" TargetMode="External"/><Relationship Id="rId5" Type="http://schemas.openxmlformats.org/officeDocument/2006/relationships/hyperlink" Target="https://www.pathologyoutlines.com/topic/stainsTpit.html" TargetMode="External"/><Relationship Id="rId15" Type="http://schemas.openxmlformats.org/officeDocument/2006/relationships/hyperlink" Target="https://www.pathologyoutlines.com/topic/stainsck7.html" TargetMode="External"/><Relationship Id="rId10" Type="http://schemas.openxmlformats.org/officeDocument/2006/relationships/hyperlink" Target="https://www.pathologyoutlines.com/topic/stainsreticulin.html" TargetMode="External"/><Relationship Id="rId19" Type="http://schemas.openxmlformats.org/officeDocument/2006/relationships/hyperlink" Target="https://www.ncbi.nlm.nih.gov/pubmed/24242699" TargetMode="External"/><Relationship Id="rId4" Type="http://schemas.openxmlformats.org/officeDocument/2006/relationships/hyperlink" Target="https://www.pathologyoutlines.com/topic/stainschromogranin.html" TargetMode="External"/><Relationship Id="rId9" Type="http://schemas.openxmlformats.org/officeDocument/2006/relationships/hyperlink" Target="https://www.pathologyoutlines.com/topic/CNSpituitaryendocrine.html#table" TargetMode="External"/><Relationship Id="rId14" Type="http://schemas.openxmlformats.org/officeDocument/2006/relationships/hyperlink" Target="https://www.pathologyoutlines.com/topic/stainsGFAP.html" TargetMode="Externa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hyperlink" Target="https://www.ncbi.nlm.nih.gov/pubmed/35291028" TargetMode="External"/><Relationship Id="rId2" Type="http://schemas.openxmlformats.org/officeDocument/2006/relationships/hyperlink" Target="https://www.ncbi.nlm.nih.gov/pubmed/26743473" TargetMode="External"/><Relationship Id="rId1" Type="http://schemas.openxmlformats.org/officeDocument/2006/relationships/slideLayout" Target="../slideLayouts/slideLayout2.xml"/><Relationship Id="rId5" Type="http://schemas.openxmlformats.org/officeDocument/2006/relationships/hyperlink" Target="https://www.ncbi.nlm.nih.gov/pubmed/35171439" TargetMode="External"/><Relationship Id="rId4" Type="http://schemas.openxmlformats.org/officeDocument/2006/relationships/hyperlink" Target="https://www.ncbi.nlm.nih.gov/pubmed/33106857" TargetMode="External"/></Relationships>
</file>

<file path=ppt/slides/_rels/slide126.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hyperlink" Target="https://www.ncbi.nlm.nih.gov/pubmed/19154731" TargetMode="External"/><Relationship Id="rId2" Type="http://schemas.openxmlformats.org/officeDocument/2006/relationships/hyperlink" Target="https://www.ncbi.nlm.nih.gov/pubmed/19209276" TargetMode="Externa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bi.nlm.nih.gov/pubmed/10571520" TargetMode="External"/><Relationship Id="rId7" Type="http://schemas.openxmlformats.org/officeDocument/2006/relationships/hyperlink" Target="https://www.ncbi.nlm.nih.gov/pubmed/18251569" TargetMode="External"/><Relationship Id="rId2" Type="http://schemas.openxmlformats.org/officeDocument/2006/relationships/hyperlink" Target="https://www.pathologyoutlines.com/topic/stainsthyroglobulin.html" TargetMode="External"/><Relationship Id="rId1" Type="http://schemas.openxmlformats.org/officeDocument/2006/relationships/slideLayout" Target="../slideLayouts/slideLayout2.xml"/><Relationship Id="rId6" Type="http://schemas.openxmlformats.org/officeDocument/2006/relationships/hyperlink" Target="https://www.ncbi.nlm.nih.gov/pubmed/14506641" TargetMode="External"/><Relationship Id="rId5" Type="http://schemas.openxmlformats.org/officeDocument/2006/relationships/hyperlink" Target="https://www.pathologyoutlines.com/topic/stainsamacr.html" TargetMode="External"/><Relationship Id="rId4" Type="http://schemas.openxmlformats.org/officeDocument/2006/relationships/hyperlink" Target="https://www.pathologyoutlines.com/topic/stainsttf1.html" TargetMode="External"/></Relationships>
</file>

<file path=ppt/slides/_rels/slide140.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my.clevelandclinic.org/health/diseases/22213-metastasis-metastatic-cancer" TargetMode="Externa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69.jp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ncbi.nlm.nih.gov/pubmed/25987346" TargetMode="External"/><Relationship Id="rId2" Type="http://schemas.openxmlformats.org/officeDocument/2006/relationships/hyperlink" Target="https://www.ncbi.nlm.nih.gov/pubmed/25577275" TargetMode="External"/><Relationship Id="rId1" Type="http://schemas.openxmlformats.org/officeDocument/2006/relationships/slideLayout" Target="../slideLayouts/slideLayout2.xml"/><Relationship Id="rId4" Type="http://schemas.openxmlformats.org/officeDocument/2006/relationships/hyperlink" Target="https://www.ncbi.nlm.nih.gov/pubmed/17721188"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hyperlink" Target="https://www.ncbi.nlm.nih.gov/pubmed/24248188"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ncbi.nlm.nih.gov/pubmed/19081481" TargetMode="External"/><Relationship Id="rId2" Type="http://schemas.openxmlformats.org/officeDocument/2006/relationships/hyperlink" Target="https://www.ncbi.nlm.nih.gov/pubmed/17525478"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ncbi.nlm.nih.gov/pubmed/26462967"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ncbi.nlm.nih.gov/pubmed/26462967" TargetMode="External"/><Relationship Id="rId2" Type="http://schemas.openxmlformats.org/officeDocument/2006/relationships/hyperlink" Target="https://www.amazon.com/exec/obidos/ASIN/3319406175/pathologyoutl-20"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hyperlink" Target="https://www.pathologyoutlines.com/topic/stainsck20.html" TargetMode="External"/><Relationship Id="rId3" Type="http://schemas.openxmlformats.org/officeDocument/2006/relationships/hyperlink" Target="https://www.pathologyoutlines.com/topic/stainsthyroglobulin.html" TargetMode="External"/><Relationship Id="rId7" Type="http://schemas.openxmlformats.org/officeDocument/2006/relationships/hyperlink" Target="https://www.ncbi.nlm.nih.gov/pubmed/23775351" TargetMode="External"/><Relationship Id="rId2" Type="http://schemas.openxmlformats.org/officeDocument/2006/relationships/hyperlink" Target="https://www.pathologyoutlines.com/topic/stainsttf1.html" TargetMode="External"/><Relationship Id="rId1" Type="http://schemas.openxmlformats.org/officeDocument/2006/relationships/slideLayout" Target="../slideLayouts/slideLayout2.xml"/><Relationship Id="rId6" Type="http://schemas.openxmlformats.org/officeDocument/2006/relationships/hyperlink" Target="https://www.ncbi.nlm.nih.gov/pubmed/31452453" TargetMode="External"/><Relationship Id="rId11" Type="http://schemas.openxmlformats.org/officeDocument/2006/relationships/hyperlink" Target="https://www.pathologyoutlines.com/topic/stainschromogranin.html" TargetMode="External"/><Relationship Id="rId5" Type="http://schemas.openxmlformats.org/officeDocument/2006/relationships/hyperlink" Target="https://www.pathologyoutlines.com/topic/stainsbraf.html" TargetMode="External"/><Relationship Id="rId10" Type="http://schemas.openxmlformats.org/officeDocument/2006/relationships/hyperlink" Target="https://www.pathologyoutlines.com/topic/stainssynaptophysin.html" TargetMode="External"/><Relationship Id="rId4" Type="http://schemas.openxmlformats.org/officeDocument/2006/relationships/hyperlink" Target="https://www.pathologyoutlines.com/topic/stainspax8.html" TargetMode="External"/><Relationship Id="rId9" Type="http://schemas.openxmlformats.org/officeDocument/2006/relationships/hyperlink" Target="https://www.pathologyoutlines.com/topic/stainscalcitonin.html"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ncbi.nlm.nih.gov/pubmed/25417114" TargetMode="External"/><Relationship Id="rId2" Type="http://schemas.openxmlformats.org/officeDocument/2006/relationships/hyperlink" Target="https://www.ncbi.nlm.nih.gov/pubmed/24248188"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ncbi.nlm.nih.gov/pubmed/1373582" TargetMode="External"/><Relationship Id="rId2" Type="http://schemas.openxmlformats.org/officeDocument/2006/relationships/hyperlink" Target="https://www.pathologyoutlines.com/topic/thyroidhurthle.html" TargetMode="External"/><Relationship Id="rId1" Type="http://schemas.openxmlformats.org/officeDocument/2006/relationships/slideLayout" Target="../slideLayouts/slideLayout4.xml"/><Relationship Id="rId5" Type="http://schemas.openxmlformats.org/officeDocument/2006/relationships/hyperlink" Target="http://www.amazon.com/exec/obidos/ASIN/1933477326/pathologyoutl-20" TargetMode="External"/><Relationship Id="rId4" Type="http://schemas.openxmlformats.org/officeDocument/2006/relationships/hyperlink" Target="http://www.amazon.com/exec/obidos/ASIN/9283244931/pathologyoutl-2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ncbi.nlm.nih.gov/pubmed/17534542" TargetMode="External"/><Relationship Id="rId2" Type="http://schemas.openxmlformats.org/officeDocument/2006/relationships/hyperlink" Target="https://www.ncbi.nlm.nih.gov/pubmed/11169933"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ncbi.nlm.nih.gov/pubmed/6999920"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s://www.ncbi.nlm.nih.gov/pubmed/25810047"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cbi.nlm.nih.gov/pubmed/12727956" TargetMode="External"/><Relationship Id="rId2" Type="http://schemas.openxmlformats.org/officeDocument/2006/relationships/hyperlink" Target="https://www.ncbi.nlm.nih.gov/pubmed/19836492" TargetMode="External"/><Relationship Id="rId1" Type="http://schemas.openxmlformats.org/officeDocument/2006/relationships/slideLayout" Target="../slideLayouts/slideLayout2.xml"/><Relationship Id="rId4" Type="http://schemas.openxmlformats.org/officeDocument/2006/relationships/hyperlink" Target="https://www.ncbi.nlm.nih.gov/pubmed/17184544" TargetMode="External"/></Relationships>
</file>

<file path=ppt/slides/_rels/slide41.xml.rels><?xml version="1.0" encoding="UTF-8" standalone="yes"?>
<Relationships xmlns="http://schemas.openxmlformats.org/package/2006/relationships"><Relationship Id="rId8" Type="http://schemas.openxmlformats.org/officeDocument/2006/relationships/hyperlink" Target="https://www.ncbi.nlm.nih.gov/pubmed/26285815" TargetMode="External"/><Relationship Id="rId3" Type="http://schemas.openxmlformats.org/officeDocument/2006/relationships/hyperlink" Target="https://www.ncbi.nlm.nih.gov/pubmed/8095831" TargetMode="External"/><Relationship Id="rId7" Type="http://schemas.openxmlformats.org/officeDocument/2006/relationships/hyperlink" Target="https://www.ncbi.nlm.nih.gov/pubmed/19401695" TargetMode="External"/><Relationship Id="rId2" Type="http://schemas.openxmlformats.org/officeDocument/2006/relationships/hyperlink" Target="https://www.ncbi.nlm.nih.gov/pubmed/17968174" TargetMode="External"/><Relationship Id="rId1" Type="http://schemas.openxmlformats.org/officeDocument/2006/relationships/slideLayout" Target="../slideLayouts/slideLayout2.xml"/><Relationship Id="rId6" Type="http://schemas.openxmlformats.org/officeDocument/2006/relationships/hyperlink" Target="https://www.ncbi.nlm.nih.gov/pubmed/21422198" TargetMode="External"/><Relationship Id="rId5" Type="http://schemas.openxmlformats.org/officeDocument/2006/relationships/hyperlink" Target="https://www.ncbi.nlm.nih.gov/pubmed/20224859" TargetMode="External"/><Relationship Id="rId10" Type="http://schemas.openxmlformats.org/officeDocument/2006/relationships/hyperlink" Target="https://www.ncbi.nlm.nih.gov/pubmed/11688458" TargetMode="External"/><Relationship Id="rId4" Type="http://schemas.openxmlformats.org/officeDocument/2006/relationships/hyperlink" Target="https://www.ncbi.nlm.nih.gov/pubmed/18073307" TargetMode="External"/><Relationship Id="rId9" Type="http://schemas.openxmlformats.org/officeDocument/2006/relationships/hyperlink" Target="https://www.ncbi.nlm.nih.gov/pubmed/10452509"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ncbi.nlm.nih.gov/pubmed/19568813"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ncbi.nlm.nih.gov/pubmed/6687422" TargetMode="External"/><Relationship Id="rId2" Type="http://schemas.openxmlformats.org/officeDocument/2006/relationships/hyperlink" Target="https://www.ncbi.nlm.nih.gov/pubmed/7538732" TargetMode="Externa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44.xml.rels><?xml version="1.0" encoding="UTF-8" standalone="yes"?>
<Relationships xmlns="http://schemas.openxmlformats.org/package/2006/relationships"><Relationship Id="rId3" Type="http://schemas.openxmlformats.org/officeDocument/2006/relationships/hyperlink" Target="https://www.ncbi.nlm.nih.gov/pubmed/18631354" TargetMode="External"/><Relationship Id="rId2" Type="http://schemas.openxmlformats.org/officeDocument/2006/relationships/hyperlink" Target="https://www.ncbi.nlm.nih.gov/pubmed/6496401" TargetMode="Externa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45.xml.rels><?xml version="1.0" encoding="UTF-8" standalone="yes"?>
<Relationships xmlns="http://schemas.openxmlformats.org/package/2006/relationships"><Relationship Id="rId8" Type="http://schemas.openxmlformats.org/officeDocument/2006/relationships/hyperlink" Target="https://www.pathologyoutlines.com/topic/stainsbombesin.html" TargetMode="External"/><Relationship Id="rId13" Type="http://schemas.openxmlformats.org/officeDocument/2006/relationships/hyperlink" Target="https://www.pathologyoutlines.com/topic/stainsprog.html" TargetMode="External"/><Relationship Id="rId18" Type="http://schemas.openxmlformats.org/officeDocument/2006/relationships/hyperlink" Target="https://www.pathologyoutlines.com/topic/stainss100.html" TargetMode="External"/><Relationship Id="rId3" Type="http://schemas.openxmlformats.org/officeDocument/2006/relationships/hyperlink" Target="https://www.pathologyoutlines.com/topic/stainscea.html" TargetMode="External"/><Relationship Id="rId21" Type="http://schemas.openxmlformats.org/officeDocument/2006/relationships/hyperlink" Target="https://www.pathologyoutlines.com/topic/stainshmb45.html" TargetMode="External"/><Relationship Id="rId7" Type="http://schemas.openxmlformats.org/officeDocument/2006/relationships/hyperlink" Target="https://www.pathologyoutlines.com/topic/stainscongored.html" TargetMode="External"/><Relationship Id="rId12" Type="http://schemas.openxmlformats.org/officeDocument/2006/relationships/hyperlink" Target="https://www.pathologyoutlines.com/topic/stainsNSE.html" TargetMode="External"/><Relationship Id="rId17" Type="http://schemas.openxmlformats.org/officeDocument/2006/relationships/hyperlink" Target="https://www.pathologyoutlines.com/topic/stainsfontana.html" TargetMode="External"/><Relationship Id="rId2" Type="http://schemas.openxmlformats.org/officeDocument/2006/relationships/hyperlink" Target="https://www.pathologyoutlines.com/topic/stainscalcitonin.html" TargetMode="External"/><Relationship Id="rId16" Type="http://schemas.openxmlformats.org/officeDocument/2006/relationships/hyperlink" Target="https://www.ncbi.nlm.nih.gov/pubmed/18685492" TargetMode="External"/><Relationship Id="rId20" Type="http://schemas.openxmlformats.org/officeDocument/2006/relationships/hyperlink" Target="https://www.pathologyoutlines.com/topic/stainser.html" TargetMode="External"/><Relationship Id="rId1" Type="http://schemas.openxmlformats.org/officeDocument/2006/relationships/slideLayout" Target="../slideLayouts/slideLayout2.xml"/><Relationship Id="rId6" Type="http://schemas.openxmlformats.org/officeDocument/2006/relationships/hyperlink" Target="https://www.ncbi.nlm.nih.gov/pubmed/18084247" TargetMode="External"/><Relationship Id="rId11" Type="http://schemas.openxmlformats.org/officeDocument/2006/relationships/hyperlink" Target="https://www.pathologyoutlines.com/topic/stainssynaptophysin.html" TargetMode="External"/><Relationship Id="rId5" Type="http://schemas.openxmlformats.org/officeDocument/2006/relationships/hyperlink" Target="https://www.pathologyoutlines.com/topic/stainspax8.html" TargetMode="External"/><Relationship Id="rId15" Type="http://schemas.openxmlformats.org/officeDocument/2006/relationships/hyperlink" Target="https://www.pathologyoutlines.com/topic/stainsthyroglobulin.html" TargetMode="External"/><Relationship Id="rId10" Type="http://schemas.openxmlformats.org/officeDocument/2006/relationships/hyperlink" Target="https://www.pathologyoutlines.com/topic/stainschromogranin.html" TargetMode="External"/><Relationship Id="rId19" Type="http://schemas.openxmlformats.org/officeDocument/2006/relationships/hyperlink" Target="https://www.ncbi.nlm.nih.gov/pubmed/10674273" TargetMode="External"/><Relationship Id="rId4" Type="http://schemas.openxmlformats.org/officeDocument/2006/relationships/hyperlink" Target="https://www.pathologyoutlines.com/topic/stainsttf1.html" TargetMode="External"/><Relationship Id="rId9" Type="http://schemas.openxmlformats.org/officeDocument/2006/relationships/hyperlink" Target="https://www.pathologyoutlines.com/topic/stainsCK35bh11.html" TargetMode="External"/><Relationship Id="rId14" Type="http://schemas.openxmlformats.org/officeDocument/2006/relationships/hyperlink" Target="https://www.ncbi.nlm.nih.gov/pubmed/8821960" TargetMode="External"/><Relationship Id="rId22" Type="http://schemas.openxmlformats.org/officeDocument/2006/relationships/hyperlink" Target="https://www.ncbi.nlm.nih.gov/pubmed/9625426"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ncbi.nlm.nih.gov/pubmed/23583302" TargetMode="External"/><Relationship Id="rId2" Type="http://schemas.openxmlformats.org/officeDocument/2006/relationships/hyperlink" Target="https://www.amazon.com/exec/obidos/ASIN/9283244931/pathologyoutl-20" TargetMode="External"/><Relationship Id="rId1" Type="http://schemas.openxmlformats.org/officeDocument/2006/relationships/slideLayout" Target="../slideLayouts/slideLayout2.xml"/><Relationship Id="rId6" Type="http://schemas.openxmlformats.org/officeDocument/2006/relationships/hyperlink" Target="https://www.ncbi.nlm.nih.gov/pubmed/2578727" TargetMode="External"/><Relationship Id="rId5" Type="http://schemas.openxmlformats.org/officeDocument/2006/relationships/hyperlink" Target="https://www.ncbi.nlm.nih.gov/pubmed/21772843" TargetMode="External"/><Relationship Id="rId4" Type="http://schemas.openxmlformats.org/officeDocument/2006/relationships/hyperlink" Target="https://www.ncbi.nlm.nih.gov/pubmed/20418080" TargetMode="External"/></Relationships>
</file>

<file path=ppt/slides/_rels/slide48.xml.rels><?xml version="1.0" encoding="UTF-8" standalone="yes"?>
<Relationships xmlns="http://schemas.openxmlformats.org/package/2006/relationships"><Relationship Id="rId2" Type="http://schemas.openxmlformats.org/officeDocument/2006/relationships/hyperlink" Target="https://www.ncbi.nlm.nih.gov/pubmed/17638058"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s://www.ncbi.nlm.nih.gov/pubmed/25167852"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ncbi.nlm.nih.gov/pubmed/2108546" TargetMode="External"/><Relationship Id="rId2" Type="http://schemas.openxmlformats.org/officeDocument/2006/relationships/hyperlink" Target="https://www.ncbi.nlm.nih.gov/pubmed/24142644" TargetMode="Externa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hyperlink" Target="https://www.ncbi.nlm.nih.gov/pubmed/30264016" TargetMode="External"/></Relationships>
</file>

<file path=ppt/slides/_rels/slide51.xml.rels><?xml version="1.0" encoding="UTF-8" standalone="yes"?>
<Relationships xmlns="http://schemas.openxmlformats.org/package/2006/relationships"><Relationship Id="rId8" Type="http://schemas.openxmlformats.org/officeDocument/2006/relationships/hyperlink" Target="https://www.ncbi.nlm.nih.gov/pubmed/17274052" TargetMode="External"/><Relationship Id="rId3" Type="http://schemas.openxmlformats.org/officeDocument/2006/relationships/hyperlink" Target="https://www.ncbi.nlm.nih.gov/pubmed/23218594" TargetMode="External"/><Relationship Id="rId7" Type="http://schemas.openxmlformats.org/officeDocument/2006/relationships/hyperlink" Target="https://www.ncbi.nlm.nih.gov/pubmed/18581185" TargetMode="External"/><Relationship Id="rId2" Type="http://schemas.openxmlformats.org/officeDocument/2006/relationships/hyperlink" Target="https://www.ncbi.nlm.nih.gov/pubmed/21772843" TargetMode="External"/><Relationship Id="rId1" Type="http://schemas.openxmlformats.org/officeDocument/2006/relationships/slideLayout" Target="../slideLayouts/slideLayout2.xml"/><Relationship Id="rId6" Type="http://schemas.openxmlformats.org/officeDocument/2006/relationships/hyperlink" Target="https://www.ncbi.nlm.nih.gov/pubmed/22311136" TargetMode="External"/><Relationship Id="rId5" Type="http://schemas.openxmlformats.org/officeDocument/2006/relationships/hyperlink" Target="https://www.ncbi.nlm.nih.gov/pubmed/15599758" TargetMode="External"/><Relationship Id="rId4" Type="http://schemas.openxmlformats.org/officeDocument/2006/relationships/hyperlink" Target="https://www.ncbi.nlm.nih.gov/pubmed/11413523"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ncbi.nlm.nih.gov/pubmed/23218594"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s://www.ncbi.nlm.nih.gov/pubmed/21811634" TargetMode="External"/><Relationship Id="rId2" Type="http://schemas.openxmlformats.org/officeDocument/2006/relationships/hyperlink" Target="https://www.ncbi.nlm.nih.gov/pubmed/1989464" TargetMode="Externa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hyperlink" Target="https://www.ncbi.nlm.nih.gov/pubmed/18719091"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8" Type="http://schemas.openxmlformats.org/officeDocument/2006/relationships/hyperlink" Target="https://www.pathologyoutlines.com/topic/stainsp53.html" TargetMode="External"/><Relationship Id="rId13" Type="http://schemas.openxmlformats.org/officeDocument/2006/relationships/hyperlink" Target="https://www.pathologyoutlines.com/topic/stainsactin.html" TargetMode="External"/><Relationship Id="rId18" Type="http://schemas.openxmlformats.org/officeDocument/2006/relationships/hyperlink" Target="https://www.ncbi.nlm.nih.gov/pubmed/11579681" TargetMode="External"/><Relationship Id="rId3" Type="http://schemas.openxmlformats.org/officeDocument/2006/relationships/hyperlink" Target="https://www.pathologyoutlines.com/topic/stainsema.html" TargetMode="External"/><Relationship Id="rId7" Type="http://schemas.openxmlformats.org/officeDocument/2006/relationships/hyperlink" Target="https://www.pathologyoutlines.com/topic/stainsvimentin.html" TargetMode="External"/><Relationship Id="rId12" Type="http://schemas.openxmlformats.org/officeDocument/2006/relationships/hyperlink" Target="https://www.ncbi.nlm.nih.gov/pubmed/16613808" TargetMode="External"/><Relationship Id="rId17" Type="http://schemas.openxmlformats.org/officeDocument/2006/relationships/hyperlink" Target="https://www.pathologyoutlines.com/topic/stainsttf1.html" TargetMode="External"/><Relationship Id="rId2" Type="http://schemas.openxmlformats.org/officeDocument/2006/relationships/hyperlink" Target="https://www.pathologyoutlines.com/topic/stainspax8.html" TargetMode="External"/><Relationship Id="rId16" Type="http://schemas.openxmlformats.org/officeDocument/2006/relationships/hyperlink" Target="https://www.pathologyoutlines.com/topic/stainsthyroglobulin.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ckgeneral.html" TargetMode="External"/><Relationship Id="rId11" Type="http://schemas.openxmlformats.org/officeDocument/2006/relationships/hyperlink" Target="https://www.ncbi.nlm.nih.gov/pubmed/1712540" TargetMode="External"/><Relationship Id="rId5" Type="http://schemas.openxmlformats.org/officeDocument/2006/relationships/hyperlink" Target="https://www.ncbi.nlm.nih.gov/pubmed/18084247" TargetMode="External"/><Relationship Id="rId15" Type="http://schemas.openxmlformats.org/officeDocument/2006/relationships/hyperlink" Target="https://www.pathologyoutlines.com/topic/stainscalcitonin.html" TargetMode="External"/><Relationship Id="rId10" Type="http://schemas.openxmlformats.org/officeDocument/2006/relationships/hyperlink" Target="https://www.pathologyoutlines.com/topic/stainspcna.html" TargetMode="External"/><Relationship Id="rId19" Type="http://schemas.openxmlformats.org/officeDocument/2006/relationships/hyperlink" Target="https://www.pathologyoutlines.com/topic/stainsdesmin.html" TargetMode="External"/><Relationship Id="rId4" Type="http://schemas.openxmlformats.org/officeDocument/2006/relationships/hyperlink" Target="https://www.pathologyoutlines.com/topic/stainscea.html" TargetMode="External"/><Relationship Id="rId9" Type="http://schemas.openxmlformats.org/officeDocument/2006/relationships/hyperlink" Target="https://www.pathologyoutlines.com/topic/stainski67.html" TargetMode="External"/><Relationship Id="rId14" Type="http://schemas.openxmlformats.org/officeDocument/2006/relationships/hyperlink" Target="https://www.pathologyoutlines.com/topic/stainsmyogenin.html" TargetMode="External"/></Relationships>
</file>

<file path=ppt/slides/_rels/slide56.xml.rels><?xml version="1.0" encoding="UTF-8" standalone="yes"?>
<Relationships xmlns="http://schemas.openxmlformats.org/package/2006/relationships"><Relationship Id="rId2" Type="http://schemas.openxmlformats.org/officeDocument/2006/relationships/hyperlink" Target="https://www.ncbi.nlm.nih.gov/pubmed/18719091"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my.clevelandclinic.org/health/diseases/17105-hoarseness" TargetMode="External"/><Relationship Id="rId2" Type="http://schemas.openxmlformats.org/officeDocument/2006/relationships/hyperlink" Target="https://my.clevelandclinic.org/health/diseases/13121-thyroid-nodule" TargetMode="External"/><Relationship Id="rId1" Type="http://schemas.openxmlformats.org/officeDocument/2006/relationships/slideLayout" Target="../slideLayouts/slideLayout4.xml"/><Relationship Id="rId5" Type="http://schemas.openxmlformats.org/officeDocument/2006/relationships/image" Target="../media/image26.jpeg"/><Relationship Id="rId4" Type="http://schemas.openxmlformats.org/officeDocument/2006/relationships/hyperlink" Target="https://my.clevelandclinic.org/health/diseases/15219-swollen-lymph-nodes"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https://my.clevelandclinic.org/health/diseases/8541-thyroid-disease" TargetMode="External"/><Relationship Id="rId2" Type="http://schemas.openxmlformats.org/officeDocument/2006/relationships/hyperlink" Target="https://my.clevelandclinic.org/health/diseases/12625-goiter" TargetMode="External"/><Relationship Id="rId1" Type="http://schemas.openxmlformats.org/officeDocument/2006/relationships/slideLayout" Target="../slideLayouts/slideLayout2.xml"/><Relationship Id="rId6" Type="http://schemas.openxmlformats.org/officeDocument/2006/relationships/hyperlink" Target="https://my.clevelandclinic.org/health/articles/9464-body-mass-index-bmi" TargetMode="External"/><Relationship Id="rId5" Type="http://schemas.openxmlformats.org/officeDocument/2006/relationships/hyperlink" Target="https://my.clevelandclinic.org/health/diseases/11209-weight-control-and-obesity" TargetMode="External"/><Relationship Id="rId4" Type="http://schemas.openxmlformats.org/officeDocument/2006/relationships/hyperlink" Target="https://my.clevelandclinic.org/health/diseases/15455-thyroiditis"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my.clevelandclinic.org/health/diagnostics/9192-sentinel-node-biopsy" TargetMode="External"/><Relationship Id="rId2" Type="http://schemas.openxmlformats.org/officeDocument/2006/relationships/hyperlink" Target="https://my.clevelandclinic.org/health/diagnostics/17556-thyroid-blood-tests" TargetMode="External"/><Relationship Id="rId1" Type="http://schemas.openxmlformats.org/officeDocument/2006/relationships/slideLayout" Target="../slideLayouts/slideLayout2.xml"/><Relationship Id="rId5" Type="http://schemas.openxmlformats.org/officeDocument/2006/relationships/hyperlink" Target="https://my.clevelandclinic.org/health/diagnostics/10123-pet-scan" TargetMode="External"/><Relationship Id="rId4" Type="http://schemas.openxmlformats.org/officeDocument/2006/relationships/hyperlink" Target="https://my.clevelandclinic.org/health/diagnostics/4808-ct-computed-tomography-scan" TargetMode="External"/></Relationships>
</file>

<file path=ppt/slides/_rels/slide62.xml.rels><?xml version="1.0" encoding="UTF-8" standalone="yes"?>
<Relationships xmlns="http://schemas.openxmlformats.org/package/2006/relationships"><Relationship Id="rId2" Type="http://schemas.openxmlformats.org/officeDocument/2006/relationships/hyperlink" Target="https://my.clevelandclinic.org/health/treatments/7016-thyroidectomy"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www.ncbi.nlm.nih.gov/pubmed/26077914" TargetMode="External"/><Relationship Id="rId2" Type="http://schemas.openxmlformats.org/officeDocument/2006/relationships/hyperlink" Target="https://www.ncbi.nlm.nih.gov/pubmed/35175514"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s://www.ncbi.nlm.nih.gov/pubmed/14585940" TargetMode="External"/><Relationship Id="rId2" Type="http://schemas.openxmlformats.org/officeDocument/2006/relationships/hyperlink" Target="https://www.ncbi.nlm.nih.gov/pubmed/19016595" TargetMode="External"/><Relationship Id="rId1" Type="http://schemas.openxmlformats.org/officeDocument/2006/relationships/slideLayout" Target="../slideLayouts/slideLayout2.xml"/><Relationship Id="rId5" Type="http://schemas.openxmlformats.org/officeDocument/2006/relationships/hyperlink" Target="https://www.ncbi.nlm.nih.gov/pubmed/9497883" TargetMode="External"/><Relationship Id="rId4" Type="http://schemas.openxmlformats.org/officeDocument/2006/relationships/hyperlink" Target="https://www.ncbi.nlm.nih.gov/pubmed/25557532"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https://www.ncbi.nlm.nih.gov/pubmed/35175514" TargetMode="Externa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s://www.ncbi.nlm.nih.gov/pubmed/22751344" TargetMode="External"/><Relationship Id="rId2" Type="http://schemas.openxmlformats.org/officeDocument/2006/relationships/hyperlink" Target="https://www.ncbi.nlm.nih.gov/pubmed/26177319" TargetMode="External"/><Relationship Id="rId1" Type="http://schemas.openxmlformats.org/officeDocument/2006/relationships/slideLayout" Target="../slideLayouts/slideLayout2.xml"/><Relationship Id="rId5" Type="http://schemas.openxmlformats.org/officeDocument/2006/relationships/hyperlink" Target="https://www.ncbi.nlm.nih.gov/pubmed/18194932" TargetMode="External"/><Relationship Id="rId4" Type="http://schemas.openxmlformats.org/officeDocument/2006/relationships/hyperlink" Target="https://www.ncbi.nlm.nih.gov/pubmed/2022170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www.ncbi.nlm.nih.gov/pubmed/11456270" TargetMode="External"/><Relationship Id="rId7" Type="http://schemas.openxmlformats.org/officeDocument/2006/relationships/image" Target="../media/image28.jpg"/><Relationship Id="rId2" Type="http://schemas.openxmlformats.org/officeDocument/2006/relationships/hyperlink" Target="https://www.ncbi.nlm.nih.gov/pubmed/21556910" TargetMode="External"/><Relationship Id="rId1" Type="http://schemas.openxmlformats.org/officeDocument/2006/relationships/slideLayout" Target="../slideLayouts/slideLayout4.xml"/><Relationship Id="rId6" Type="http://schemas.openxmlformats.org/officeDocument/2006/relationships/hyperlink" Target="https://www.ncbi.nlm.nih.gov/pubmed/25215560" TargetMode="External"/><Relationship Id="rId5" Type="http://schemas.openxmlformats.org/officeDocument/2006/relationships/hyperlink" Target="https://www.ncbi.nlm.nih.gov/pubmed/22410360" TargetMode="External"/><Relationship Id="rId4" Type="http://schemas.openxmlformats.org/officeDocument/2006/relationships/hyperlink" Target="https://www.ncbi.nlm.nih.gov/pubmed/25757222"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s://www.ncbi.nlm.nih.gov/pubmed/26077914" TargetMode="External"/><Relationship Id="rId2" Type="http://schemas.openxmlformats.org/officeDocument/2006/relationships/hyperlink" Target="https://www.ncbi.nlm.nih.gov/pubmed/8338192"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ncbi.nlm.nih.gov/pubmed/26163537" TargetMode="External"/><Relationship Id="rId2" Type="http://schemas.openxmlformats.org/officeDocument/2006/relationships/hyperlink" Target="https://www.ncbi.nlm.nih.gov/pubmed/4693587" TargetMode="Externa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ncbi.nlm.nih.gov/pubmed/27229757" TargetMode="Externa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8" Type="http://schemas.openxmlformats.org/officeDocument/2006/relationships/hyperlink" Target="https://www.pathologyoutlines.com/topic/stainscam52.html" TargetMode="External"/><Relationship Id="rId13" Type="http://schemas.openxmlformats.org/officeDocument/2006/relationships/hyperlink" Target="https://www.ncbi.nlm.nih.gov/pubmed/35175514" TargetMode="External"/><Relationship Id="rId18" Type="http://schemas.openxmlformats.org/officeDocument/2006/relationships/hyperlink" Target="https://www.ncbi.nlm.nih.gov/pubmed/30903444" TargetMode="External"/><Relationship Id="rId3" Type="http://schemas.openxmlformats.org/officeDocument/2006/relationships/hyperlink" Target="https://www.pathologyoutlines.com/topic/stainsgata3.html" TargetMode="External"/><Relationship Id="rId21" Type="http://schemas.openxmlformats.org/officeDocument/2006/relationships/hyperlink" Target="https://www.pathologyoutlines.com/topic/stainsmdm2.html" TargetMode="External"/><Relationship Id="rId7" Type="http://schemas.openxmlformats.org/officeDocument/2006/relationships/hyperlink" Target="https://www.pathologyoutlines.com/topic/stainsckgeneral.html" TargetMode="External"/><Relationship Id="rId12" Type="http://schemas.openxmlformats.org/officeDocument/2006/relationships/hyperlink" Target="https://www.ncbi.nlm.nih.gov/pubmed/21317881" TargetMode="External"/><Relationship Id="rId17" Type="http://schemas.openxmlformats.org/officeDocument/2006/relationships/hyperlink" Target="https://www.pathologyoutlines.com/topic/stainscalcitonin.html" TargetMode="External"/><Relationship Id="rId2" Type="http://schemas.openxmlformats.org/officeDocument/2006/relationships/hyperlink" Target="https://www.pathologyoutlines.com/topic/PTH.html" TargetMode="External"/><Relationship Id="rId16" Type="http://schemas.openxmlformats.org/officeDocument/2006/relationships/hyperlink" Target="https://www.pathologyoutlines.com/topic/stainsthyroglobulin.html" TargetMode="External"/><Relationship Id="rId20" Type="http://schemas.openxmlformats.org/officeDocument/2006/relationships/hyperlink" Target="https://www.pathologyoutlines.com/topic/stainsrb.html" TargetMode="External"/><Relationship Id="rId1" Type="http://schemas.openxmlformats.org/officeDocument/2006/relationships/slideLayout" Target="../slideLayouts/slideLayout5.xml"/><Relationship Id="rId6" Type="http://schemas.openxmlformats.org/officeDocument/2006/relationships/hyperlink" Target="https://www.pathologyoutlines.com/topic/stainssynaptophysin.html" TargetMode="External"/><Relationship Id="rId11" Type="http://schemas.openxmlformats.org/officeDocument/2006/relationships/hyperlink" Target="https://www.ncbi.nlm.nih.gov/pubmed/21552115" TargetMode="External"/><Relationship Id="rId5" Type="http://schemas.openxmlformats.org/officeDocument/2006/relationships/hyperlink" Target="https://www.pathologyoutlines.com/topic/stainschromogranin.html" TargetMode="External"/><Relationship Id="rId15" Type="http://schemas.openxmlformats.org/officeDocument/2006/relationships/hyperlink" Target="https://www.pathologyoutlines.com/topic/stainsttf1.html" TargetMode="External"/><Relationship Id="rId23" Type="http://schemas.openxmlformats.org/officeDocument/2006/relationships/hyperlink" Target="https://www.pathologyoutlines.com/topic/stainsparafibromin.html" TargetMode="External"/><Relationship Id="rId10" Type="http://schemas.openxmlformats.org/officeDocument/2006/relationships/hyperlink" Target="https://www.pathologyoutlines.com/topic/stainspax8.html" TargetMode="External"/><Relationship Id="rId19" Type="http://schemas.openxmlformats.org/officeDocument/2006/relationships/hyperlink" Target="https://www.pathologyoutlines.com/topic/stainsp27.html" TargetMode="External"/><Relationship Id="rId4" Type="http://schemas.openxmlformats.org/officeDocument/2006/relationships/hyperlink" Target="https://www.ncbi.nlm.nih.gov/pubmed/29626276" TargetMode="External"/><Relationship Id="rId9" Type="http://schemas.openxmlformats.org/officeDocument/2006/relationships/hyperlink" Target="https://www.pathologyoutlines.com/topic/stainsck14.html" TargetMode="External"/><Relationship Id="rId14" Type="http://schemas.openxmlformats.org/officeDocument/2006/relationships/hyperlink" Target="https://www.pathologyoutlines.com/topic/stainski67.html" TargetMode="External"/><Relationship Id="rId22" Type="http://schemas.openxmlformats.org/officeDocument/2006/relationships/hyperlink" Target="https://www.pathologyoutlines.com/topic/stainsbcl2.html" TargetMode="External"/></Relationships>
</file>

<file path=ppt/slides/_rels/slide76.xml.rels><?xml version="1.0" encoding="UTF-8" standalone="yes"?>
<Relationships xmlns="http://schemas.openxmlformats.org/package/2006/relationships"><Relationship Id="rId8" Type="http://schemas.openxmlformats.org/officeDocument/2006/relationships/hyperlink" Target="https://www.ncbi.nlm.nih.gov/pubmed/17555500" TargetMode="External"/><Relationship Id="rId3" Type="http://schemas.openxmlformats.org/officeDocument/2006/relationships/hyperlink" Target="https://www.ncbi.nlm.nih.gov/pubmed/14585940" TargetMode="External"/><Relationship Id="rId7" Type="http://schemas.openxmlformats.org/officeDocument/2006/relationships/hyperlink" Target="https://www.ncbi.nlm.nih.gov/pubmed/26163537" TargetMode="External"/><Relationship Id="rId2" Type="http://schemas.openxmlformats.org/officeDocument/2006/relationships/hyperlink" Target="https://www.ncbi.nlm.nih.gov/pubmed/28476229" TargetMode="External"/><Relationship Id="rId1" Type="http://schemas.openxmlformats.org/officeDocument/2006/relationships/slideLayout" Target="../slideLayouts/slideLayout2.xml"/><Relationship Id="rId6" Type="http://schemas.openxmlformats.org/officeDocument/2006/relationships/hyperlink" Target="https://www.ncbi.nlm.nih.gov/pubmed/35175514" TargetMode="External"/><Relationship Id="rId5" Type="http://schemas.openxmlformats.org/officeDocument/2006/relationships/hyperlink" Target="https://www.ncbi.nlm.nih.gov/pubmed/21455204" TargetMode="External"/><Relationship Id="rId4" Type="http://schemas.openxmlformats.org/officeDocument/2006/relationships/hyperlink" Target="https://www.ncbi.nlm.nih.gov/pubmed/26177319" TargetMode="External"/></Relationships>
</file>

<file path=ppt/slides/_rels/slide7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ncbi.nlm.nih.gov/pubmed/24741448" TargetMode="External"/><Relationship Id="rId7" Type="http://schemas.openxmlformats.org/officeDocument/2006/relationships/hyperlink" Target="https://www.ncbi.nlm.nih.gov/pubmed/21455202" TargetMode="External"/><Relationship Id="rId2" Type="http://schemas.openxmlformats.org/officeDocument/2006/relationships/hyperlink" Target="https://www.ncbi.nlm.nih.gov/pubmed/24220673" TargetMode="External"/><Relationship Id="rId1" Type="http://schemas.openxmlformats.org/officeDocument/2006/relationships/slideLayout" Target="../slideLayouts/slideLayout2.xml"/><Relationship Id="rId6" Type="http://schemas.openxmlformats.org/officeDocument/2006/relationships/hyperlink" Target="https://www.ncbi.nlm.nih.gov/pubmed/14990639" TargetMode="External"/><Relationship Id="rId5" Type="http://schemas.openxmlformats.org/officeDocument/2006/relationships/hyperlink" Target="https://www.ncbi.nlm.nih.gov/pubmed/11004724" TargetMode="External"/><Relationship Id="rId4" Type="http://schemas.openxmlformats.org/officeDocument/2006/relationships/hyperlink" Target="https://www.ncbi.nlm.nih.gov/pubmed/24251222"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www.ncbi.nlm.nih.gov/pubmed/22737189" TargetMode="Externa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ncbi.nlm.nih.gov/pubmed/21455202" TargetMode="Externa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hyperlink" Target="https://www.ncbi.nlm.nih.gov/pubmed/8964168" TargetMode="External"/><Relationship Id="rId2" Type="http://schemas.openxmlformats.org/officeDocument/2006/relationships/hyperlink" Target="https://www.ncbi.nlm.nih.gov/pubmed/15945088"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hyperlink" Target="https://www.ncbi.nlm.nih.gov/pubmed/9720498" TargetMode="External"/><Relationship Id="rId13" Type="http://schemas.openxmlformats.org/officeDocument/2006/relationships/hyperlink" Target="https://www.pathologyoutlines.com/topic/stainsb723.html" TargetMode="External"/><Relationship Id="rId18" Type="http://schemas.openxmlformats.org/officeDocument/2006/relationships/hyperlink" Target="https://www.pathologyoutlines.com/topic/stainssynaptophysin.html" TargetMode="External"/><Relationship Id="rId3" Type="http://schemas.openxmlformats.org/officeDocument/2006/relationships/hyperlink" Target="https://www.pathologyoutlines.com/topic/stainsmart1.html" TargetMode="External"/><Relationship Id="rId21" Type="http://schemas.openxmlformats.org/officeDocument/2006/relationships/hyperlink" Target="https://www.pathologyoutlines.com/topic/stainsae1ae3.html" TargetMode="External"/><Relationship Id="rId7" Type="http://schemas.openxmlformats.org/officeDocument/2006/relationships/hyperlink" Target="https://www.pathologyoutlines.com/topic/stainsbcl2.html" TargetMode="External"/><Relationship Id="rId12" Type="http://schemas.openxmlformats.org/officeDocument/2006/relationships/hyperlink" Target="https://www.pathologyoutlines.com/topic/stainscea.html" TargetMode="External"/><Relationship Id="rId17" Type="http://schemas.openxmlformats.org/officeDocument/2006/relationships/hyperlink" Target="https://www.pathologyoutlines.com/topic/stainscarbonicanhydraseix.html" TargetMode="External"/><Relationship Id="rId2" Type="http://schemas.openxmlformats.org/officeDocument/2006/relationships/hyperlink" Target="https://www.pathologyoutlines.com/topic/stainsinhibina.html" TargetMode="External"/><Relationship Id="rId16" Type="http://schemas.openxmlformats.org/officeDocument/2006/relationships/hyperlink" Target="https://www.pathologyoutlines.com/topic/stainsvimentin.html" TargetMode="External"/><Relationship Id="rId20" Type="http://schemas.openxmlformats.org/officeDocument/2006/relationships/hyperlink" Target="https://www.pathologyoutlines.com/topic/stainsckgeneral.html" TargetMode="External"/><Relationship Id="rId1" Type="http://schemas.openxmlformats.org/officeDocument/2006/relationships/slideLayout" Target="../slideLayouts/slideLayout2.xml"/><Relationship Id="rId6" Type="http://schemas.openxmlformats.org/officeDocument/2006/relationships/hyperlink" Target="https://www.pathologyoutlines.com/topic/stainsoilredo.html" TargetMode="External"/><Relationship Id="rId11" Type="http://schemas.openxmlformats.org/officeDocument/2006/relationships/hyperlink" Target="https://www.pathologyoutlines.com/topic/stainsema.html" TargetMode="External"/><Relationship Id="rId5" Type="http://schemas.openxmlformats.org/officeDocument/2006/relationships/hyperlink" Target="https://www.pathologyoutlines.com/topic/stainscalretinin.html" TargetMode="External"/><Relationship Id="rId15" Type="http://schemas.openxmlformats.org/officeDocument/2006/relationships/hyperlink" Target="https://www.pathologyoutlines.com/topic/stainschromogranin.html" TargetMode="External"/><Relationship Id="rId23" Type="http://schemas.openxmlformats.org/officeDocument/2006/relationships/hyperlink" Target="https://www.pathologyoutlines.com/topic/stainski67.html" TargetMode="External"/><Relationship Id="rId10" Type="http://schemas.openxmlformats.org/officeDocument/2006/relationships/hyperlink" Target="https://www.ncbi.nlm.nih.gov/pubmed/17660332" TargetMode="External"/><Relationship Id="rId19" Type="http://schemas.openxmlformats.org/officeDocument/2006/relationships/hyperlink" Target="https://www.pathologyoutlines.com/topic/stainsNSE.html" TargetMode="External"/><Relationship Id="rId4" Type="http://schemas.openxmlformats.org/officeDocument/2006/relationships/hyperlink" Target="https://www.pathologyoutlines.com/topic/stainssf1.html" TargetMode="External"/><Relationship Id="rId9" Type="http://schemas.openxmlformats.org/officeDocument/2006/relationships/hyperlink" Target="https://www.pathologyoutlines.com/topic/stainsD240.html" TargetMode="External"/><Relationship Id="rId14" Type="http://schemas.openxmlformats.org/officeDocument/2006/relationships/hyperlink" Target="https://www.pathologyoutlines.com/topic/stainss100.html" TargetMode="External"/><Relationship Id="rId22" Type="http://schemas.openxmlformats.org/officeDocument/2006/relationships/hyperlink" Target="https://www.pathologyoutlines.com/topic/stainscam52.htm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s://www.ncbi.nlm.nih.gov/pubmed/17234769" TargetMode="External"/><Relationship Id="rId2" Type="http://schemas.openxmlformats.org/officeDocument/2006/relationships/hyperlink" Target="https://www.ncbi.nlm.nih.gov/pubmed/24220673" TargetMode="External"/><Relationship Id="rId1" Type="http://schemas.openxmlformats.org/officeDocument/2006/relationships/slideLayout" Target="../slideLayouts/slideLayout2.xml"/><Relationship Id="rId4" Type="http://schemas.openxmlformats.org/officeDocument/2006/relationships/hyperlink" Target="https://www.ncbi.nlm.nih.gov/pubmed/22496620" TargetMode="External"/></Relationships>
</file>

<file path=ppt/slides/_rels/slide9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hyperlink" Target="https://www.ncbi.nlm.nih.gov/pubmed/29977421" TargetMode="External"/><Relationship Id="rId3" Type="http://schemas.openxmlformats.org/officeDocument/2006/relationships/hyperlink" Target="https://www.ncbi.nlm.nih.gov/pubmed/16680602" TargetMode="External"/><Relationship Id="rId7" Type="http://schemas.openxmlformats.org/officeDocument/2006/relationships/hyperlink" Target="https://www.ncbi.nlm.nih.gov/pubmed/25889798" TargetMode="External"/><Relationship Id="rId2" Type="http://schemas.openxmlformats.org/officeDocument/2006/relationships/hyperlink" Target="https://www.ncbi.nlm.nih.gov/pubmed/24423978" TargetMode="External"/><Relationship Id="rId1" Type="http://schemas.openxmlformats.org/officeDocument/2006/relationships/slideLayout" Target="../slideLayouts/slideLayout2.xml"/><Relationship Id="rId6" Type="http://schemas.openxmlformats.org/officeDocument/2006/relationships/hyperlink" Target="https://www.ncbi.nlm.nih.gov/pubmed/8242539" TargetMode="External"/><Relationship Id="rId11" Type="http://schemas.openxmlformats.org/officeDocument/2006/relationships/hyperlink" Target="https://www.ncbi.nlm.nih.gov/pubmed/26472162" TargetMode="External"/><Relationship Id="rId5" Type="http://schemas.openxmlformats.org/officeDocument/2006/relationships/hyperlink" Target="https://www.ncbi.nlm.nih.gov/pubmed/34349894" TargetMode="External"/><Relationship Id="rId10" Type="http://schemas.openxmlformats.org/officeDocument/2006/relationships/hyperlink" Target="https://www.ncbi.nlm.nih.gov/pubmed/14990639" TargetMode="External"/><Relationship Id="rId4" Type="http://schemas.openxmlformats.org/officeDocument/2006/relationships/hyperlink" Target="https://www.ncbi.nlm.nih.gov/pubmed/33578929" TargetMode="External"/><Relationship Id="rId9" Type="http://schemas.openxmlformats.org/officeDocument/2006/relationships/hyperlink" Target="https://www.ncbi.nlm.nih.gov/pubmed/32971946"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www.ncbi.nlm.nih.gov/pubmed/29977421" TargetMode="External"/><Relationship Id="rId7" Type="http://schemas.openxmlformats.org/officeDocument/2006/relationships/hyperlink" Target="https://www.ncbi.nlm.nih.gov/pubmed/21374072" TargetMode="External"/><Relationship Id="rId2" Type="http://schemas.openxmlformats.org/officeDocument/2006/relationships/hyperlink" Target="https://www.ncbi.nlm.nih.gov/pubmed/21386792" TargetMode="External"/><Relationship Id="rId1" Type="http://schemas.openxmlformats.org/officeDocument/2006/relationships/slideLayout" Target="../slideLayouts/slideLayout2.xml"/><Relationship Id="rId6" Type="http://schemas.openxmlformats.org/officeDocument/2006/relationships/hyperlink" Target="https://www.ncbi.nlm.nih.gov/pubmed/23603421" TargetMode="External"/><Relationship Id="rId5" Type="http://schemas.openxmlformats.org/officeDocument/2006/relationships/hyperlink" Target="https://www.ncbi.nlm.nih.gov/pubmed/32822651" TargetMode="External"/><Relationship Id="rId4" Type="http://schemas.openxmlformats.org/officeDocument/2006/relationships/hyperlink" Target="https://www.ncbi.nlm.nih.gov/pubmed/312423440"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www.ncbi.nlm.nih.gov/pubmed/32507359" TargetMode="External"/><Relationship Id="rId13" Type="http://schemas.openxmlformats.org/officeDocument/2006/relationships/hyperlink" Target="https://www.ncbi.nlm.nih.gov/pubmed/24423978" TargetMode="External"/><Relationship Id="rId3" Type="http://schemas.openxmlformats.org/officeDocument/2006/relationships/hyperlink" Target="https://www.ncbi.nlm.nih.gov/pubmed/27165744" TargetMode="External"/><Relationship Id="rId7" Type="http://schemas.openxmlformats.org/officeDocument/2006/relationships/hyperlink" Target="https://www.ncbi.nlm.nih.gov/pubmed/21225464" TargetMode="External"/><Relationship Id="rId12" Type="http://schemas.openxmlformats.org/officeDocument/2006/relationships/hyperlink" Target="https://www.ncbi.nlm.nih.gov/pubmed/25520849" TargetMode="External"/><Relationship Id="rId17" Type="http://schemas.openxmlformats.org/officeDocument/2006/relationships/hyperlink" Target="https://www.ncbi.nlm.nih.gov/pubmed/24936644" TargetMode="External"/><Relationship Id="rId2" Type="http://schemas.openxmlformats.org/officeDocument/2006/relationships/hyperlink" Target="https://www.ncbi.nlm.nih.gov/pubmed/12270001" TargetMode="External"/><Relationship Id="rId16" Type="http://schemas.openxmlformats.org/officeDocument/2006/relationships/hyperlink" Target="https://www.ncbi.nlm.nih.gov/pubmed/25584008" TargetMode="External"/><Relationship Id="rId1" Type="http://schemas.openxmlformats.org/officeDocument/2006/relationships/slideLayout" Target="../slideLayouts/slideLayout2.xml"/><Relationship Id="rId6" Type="http://schemas.openxmlformats.org/officeDocument/2006/relationships/hyperlink" Target="https://www.ncbi.nlm.nih.gov/pubmed/22084155" TargetMode="External"/><Relationship Id="rId11" Type="http://schemas.openxmlformats.org/officeDocument/2006/relationships/hyperlink" Target="https://www.ncbi.nlm.nih.gov/pubmed/25365508" TargetMode="External"/><Relationship Id="rId5" Type="http://schemas.openxmlformats.org/officeDocument/2006/relationships/hyperlink" Target="https://www.ncbi.nlm.nih.gov/pubmed/33578890" TargetMode="External"/><Relationship Id="rId15" Type="http://schemas.openxmlformats.org/officeDocument/2006/relationships/hyperlink" Target="https://www.ncbi.nlm.nih.gov/pubmed/7966399" TargetMode="External"/><Relationship Id="rId10" Type="http://schemas.openxmlformats.org/officeDocument/2006/relationships/hyperlink" Target="https://www.ncbi.nlm.nih.gov/pubmed/22312093" TargetMode="External"/><Relationship Id="rId4" Type="http://schemas.openxmlformats.org/officeDocument/2006/relationships/hyperlink" Target="https://www.ncbi.nlm.nih.gov/pubmed/26038208" TargetMode="External"/><Relationship Id="rId9" Type="http://schemas.openxmlformats.org/officeDocument/2006/relationships/hyperlink" Target="https://www.ncbi.nlm.nih.gov/pubmed/33578929" TargetMode="External"/><Relationship Id="rId14" Type="http://schemas.openxmlformats.org/officeDocument/2006/relationships/hyperlink" Target="https://www.ncbi.nlm.nih.gov/pubmed/23752102" TargetMode="External"/></Relationships>
</file>

<file path=ppt/slides/_rels/slide96.xml.rels><?xml version="1.0" encoding="UTF-8" standalone="yes"?>
<Relationships xmlns="http://schemas.openxmlformats.org/package/2006/relationships"><Relationship Id="rId3" Type="http://schemas.openxmlformats.org/officeDocument/2006/relationships/hyperlink" Target="https://www.ncbi.nlm.nih.gov/pubmed/2325710" TargetMode="External"/><Relationship Id="rId2" Type="http://schemas.openxmlformats.org/officeDocument/2006/relationships/hyperlink" Target="https://www.ncbi.nlm.nih.gov/pubmed/16551738" TargetMode="External"/><Relationship Id="rId1" Type="http://schemas.openxmlformats.org/officeDocument/2006/relationships/slideLayout" Target="../slideLayouts/slideLayout2.xml"/><Relationship Id="rId4" Type="http://schemas.openxmlformats.org/officeDocument/2006/relationships/hyperlink" Target="https://www.ncbi.nlm.nih.gov/pubmed/24423978"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www.ncbi.nlm.nih.gov/pubmed/34349894" TargetMode="External"/><Relationship Id="rId2" Type="http://schemas.openxmlformats.org/officeDocument/2006/relationships/hyperlink" Target="https://www.ncbi.nlm.nih.gov/pubmed/32541223" TargetMode="External"/><Relationship Id="rId1" Type="http://schemas.openxmlformats.org/officeDocument/2006/relationships/slideLayout" Target="../slideLayouts/slideLayout4.xml"/><Relationship Id="rId4" Type="http://schemas.openxmlformats.org/officeDocument/2006/relationships/image" Target="../media/image41.jpg"/></Relationships>
</file>

<file path=ppt/slides/_rels/slide98.xml.rels><?xml version="1.0" encoding="UTF-8" standalone="yes"?>
<Relationships xmlns="http://schemas.openxmlformats.org/package/2006/relationships"><Relationship Id="rId3" Type="http://schemas.openxmlformats.org/officeDocument/2006/relationships/hyperlink" Target="https://www.ncbi.nlm.nih.gov/pubmed/2919718" TargetMode="External"/><Relationship Id="rId2" Type="http://schemas.openxmlformats.org/officeDocument/2006/relationships/hyperlink" Target="https://www.ncbi.nlm.nih.gov/pubmed/29977421" TargetMode="Externa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image" Target="../media/image42.png"/></Relationships>
</file>

<file path=ppt/slides/_rels/slide99.xml.rels><?xml version="1.0" encoding="UTF-8" standalone="yes"?>
<Relationships xmlns="http://schemas.openxmlformats.org/package/2006/relationships"><Relationship Id="rId3" Type="http://schemas.openxmlformats.org/officeDocument/2006/relationships/hyperlink" Target="https://www.ncbi.nlm.nih.gov/pubmed/12459628" TargetMode="External"/><Relationship Id="rId2" Type="http://schemas.openxmlformats.org/officeDocument/2006/relationships/hyperlink" Target="https://www.ncbi.nlm.nih.gov/pubmed/2919718" TargetMode="Externa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hyperlink" Target="https://www.ncbi.nlm.nih.gov/pubmed/29239032" TargetMode="External"/><Relationship Id="rId4" Type="http://schemas.openxmlformats.org/officeDocument/2006/relationships/hyperlink" Target="https://www.ncbi.nlm.nih.gov/pubmed/2887706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a:latin typeface="Times New Roman"/>
                <a:cs typeface="Times New Roman"/>
              </a:rPr>
              <a:t>9</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SURGICAL PATHOLOGY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36905601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Thyroid cancer </a:t>
            </a:r>
            <a:r>
              <a:rPr lang="en-US" b="1" dirty="0" smtClean="0"/>
              <a:t>- </a:t>
            </a:r>
            <a:r>
              <a:rPr lang="en-US" dirty="0" smtClean="0"/>
              <a:t>Definition/general</a:t>
            </a:r>
            <a:endParaRPr lang="en-US" dirty="0"/>
          </a:p>
        </p:txBody>
      </p:sp>
      <p:sp>
        <p:nvSpPr>
          <p:cNvPr id="3" name="Content Placeholder 2"/>
          <p:cNvSpPr>
            <a:spLocks noGrp="1"/>
          </p:cNvSpPr>
          <p:nvPr>
            <p:ph idx="1"/>
          </p:nvPr>
        </p:nvSpPr>
        <p:spPr/>
        <p:txBody>
          <a:bodyPr/>
          <a:lstStyle/>
          <a:p>
            <a:r>
              <a:rPr lang="en-US" dirty="0"/>
              <a:t>1% of all cancer in U.S., 0.2% of all cancer deaths </a:t>
            </a:r>
          </a:p>
          <a:p>
            <a:r>
              <a:rPr lang="en-US" dirty="0"/>
              <a:t>Estimated 56,000 new cases and 1800 deaths in U.S. in 2012 </a:t>
            </a:r>
            <a:r>
              <a:rPr lang="en-US" sz="2000" dirty="0"/>
              <a:t>(</a:t>
            </a:r>
            <a:r>
              <a:rPr lang="en-US" sz="2000" dirty="0">
                <a:hlinkClick r:id="rId2"/>
              </a:rPr>
              <a:t>SEER</a:t>
            </a:r>
            <a:r>
              <a:rPr lang="en-US" sz="2000" dirty="0"/>
              <a:t>) </a:t>
            </a:r>
          </a:p>
          <a:p>
            <a:r>
              <a:rPr lang="en-US" dirty="0"/>
              <a:t>Increasing incidence due to new diagnostic practices which detect smaller tumors </a:t>
            </a:r>
            <a:r>
              <a:rPr lang="en-US" sz="2000" dirty="0"/>
              <a:t>(</a:t>
            </a:r>
            <a:r>
              <a:rPr lang="en-US" sz="2000" dirty="0">
                <a:hlinkClick r:id="rId3"/>
              </a:rPr>
              <a:t>Cancer Causes Control 2008;19:585</a:t>
            </a:r>
            <a:r>
              <a:rPr lang="en-US" sz="2000" dirty="0"/>
              <a:t>, </a:t>
            </a:r>
            <a:r>
              <a:rPr lang="en-US" sz="2000" dirty="0">
                <a:hlinkClick r:id="rId4"/>
              </a:rPr>
              <a:t>BMC Cancer 2006;6:284</a:t>
            </a:r>
            <a:r>
              <a:rPr lang="en-US" sz="2000" dirty="0"/>
              <a:t>, </a:t>
            </a:r>
            <a:r>
              <a:rPr lang="en-US" sz="2000" dirty="0">
                <a:hlinkClick r:id="rId5"/>
              </a:rPr>
              <a:t>BMC Cancer 2006 Apr 24;6:102</a:t>
            </a:r>
            <a:r>
              <a:rPr lang="en-US" sz="2000" dirty="0"/>
              <a:t>), </a:t>
            </a:r>
            <a:r>
              <a:rPr lang="en-US" dirty="0"/>
              <a:t>although increase may be abating </a:t>
            </a:r>
            <a:r>
              <a:rPr lang="en-US" sz="2000" dirty="0"/>
              <a:t>(</a:t>
            </a:r>
            <a:r>
              <a:rPr lang="en-US" sz="2000" dirty="0" err="1">
                <a:hlinkClick r:id="rId6"/>
              </a:rPr>
              <a:t>Eur</a:t>
            </a:r>
            <a:r>
              <a:rPr lang="en-US" sz="2000" dirty="0">
                <a:hlinkClick r:id="rId6"/>
              </a:rPr>
              <a:t> J </a:t>
            </a:r>
            <a:r>
              <a:rPr lang="en-US" sz="2000" dirty="0" err="1">
                <a:hlinkClick r:id="rId6"/>
              </a:rPr>
              <a:t>Endocrinol</a:t>
            </a:r>
            <a:r>
              <a:rPr lang="en-US" sz="2000" dirty="0">
                <a:hlinkClick r:id="rId6"/>
              </a:rPr>
              <a:t> 2009;160:71</a:t>
            </a:r>
            <a:r>
              <a:rPr lang="en-US" sz="2000" dirty="0"/>
              <a:t>) </a:t>
            </a:r>
          </a:p>
        </p:txBody>
      </p:sp>
    </p:spTree>
    <p:extLst>
      <p:ext uri="{BB962C8B-B14F-4D97-AF65-F5344CB8AC3E}">
        <p14:creationId xmlns:p14="http://schemas.microsoft.com/office/powerpoint/2010/main" val="2618402680"/>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Adrenal cortical </a:t>
            </a:r>
            <a:r>
              <a:rPr lang="en-US" b="1" dirty="0" smtClean="0"/>
              <a:t>carcinoma - </a:t>
            </a:r>
            <a:r>
              <a:rPr lang="en-US" dirty="0"/>
              <a:t>Cytology description</a:t>
            </a:r>
            <a:br>
              <a:rPr lang="en-US" dirty="0"/>
            </a:br>
            <a:endParaRPr lang="en-US" b="1" dirty="0"/>
          </a:p>
        </p:txBody>
      </p:sp>
      <p:sp>
        <p:nvSpPr>
          <p:cNvPr id="4" name="Content Placeholder 3"/>
          <p:cNvSpPr>
            <a:spLocks noGrp="1"/>
          </p:cNvSpPr>
          <p:nvPr>
            <p:ph sz="half" idx="1"/>
          </p:nvPr>
        </p:nvSpPr>
        <p:spPr/>
        <p:txBody>
          <a:bodyPr/>
          <a:lstStyle/>
          <a:p>
            <a:r>
              <a:rPr lang="en-US" dirty="0" smtClean="0"/>
              <a:t>Single </a:t>
            </a:r>
            <a:r>
              <a:rPr lang="en-US" dirty="0"/>
              <a:t>cells, poorly cohesive cell clusters in necrotic background </a:t>
            </a:r>
          </a:p>
          <a:p>
            <a:r>
              <a:rPr lang="en-US" dirty="0"/>
              <a:t>Cytoplasm is vacuolated to densely </a:t>
            </a:r>
            <a:r>
              <a:rPr lang="en-US" dirty="0" err="1"/>
              <a:t>eosinophilic</a:t>
            </a:r>
            <a:r>
              <a:rPr lang="en-US" dirty="0"/>
              <a:t> </a:t>
            </a:r>
          </a:p>
          <a:p>
            <a:r>
              <a:rPr lang="en-US" dirty="0"/>
              <a:t>Often marked nuclear </a:t>
            </a:r>
            <a:r>
              <a:rPr lang="en-US" dirty="0" err="1"/>
              <a:t>atypia</a:t>
            </a:r>
            <a:r>
              <a:rPr lang="en-US" dirty="0"/>
              <a:t> and mitotic activity </a:t>
            </a:r>
          </a:p>
        </p:txBody>
      </p:sp>
      <p:pic>
        <p:nvPicPr>
          <p:cNvPr id="6" name="Content Placeholder 5"/>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019800" y="1549021"/>
            <a:ext cx="5866729" cy="3176368"/>
          </a:xfrm>
        </p:spPr>
      </p:pic>
      <p:sp>
        <p:nvSpPr>
          <p:cNvPr id="7" name="Rectangle 6"/>
          <p:cNvSpPr/>
          <p:nvPr/>
        </p:nvSpPr>
        <p:spPr>
          <a:xfrm>
            <a:off x="6019800" y="4860326"/>
            <a:ext cx="5866729" cy="1384995"/>
          </a:xfrm>
          <a:prstGeom prst="rect">
            <a:avLst/>
          </a:prstGeom>
        </p:spPr>
        <p:txBody>
          <a:bodyPr wrap="square">
            <a:spAutoFit/>
          </a:bodyPr>
          <a:lstStyle/>
          <a:p>
            <a:r>
              <a:rPr lang="en-US" sz="1200" dirty="0"/>
              <a:t>A,  B: </a:t>
            </a:r>
            <a:r>
              <a:rPr lang="en-US" sz="1200" dirty="0" err="1"/>
              <a:t>Discohesive</a:t>
            </a:r>
            <a:r>
              <a:rPr lang="en-US" sz="1200" dirty="0"/>
              <a:t>, round-to-polygonal tumor cells showing moderate nuclear </a:t>
            </a:r>
            <a:r>
              <a:rPr lang="en-US" sz="1200" dirty="0" err="1"/>
              <a:t>pleomorphism</a:t>
            </a:r>
            <a:r>
              <a:rPr lang="en-US" sz="1200" dirty="0"/>
              <a:t> (</a:t>
            </a:r>
            <a:r>
              <a:rPr lang="en-US" sz="1200" dirty="0" err="1"/>
              <a:t>Giemsa</a:t>
            </a:r>
            <a:r>
              <a:rPr lang="en-US" sz="1200" dirty="0"/>
              <a:t>; x100 and x400). </a:t>
            </a:r>
            <a:endParaRPr lang="en-US" sz="1200" dirty="0" smtClean="0"/>
          </a:p>
          <a:p>
            <a:r>
              <a:rPr lang="en-US" sz="1200" dirty="0" smtClean="0"/>
              <a:t>C</a:t>
            </a:r>
            <a:r>
              <a:rPr lang="en-US" sz="1200" dirty="0"/>
              <a:t>: </a:t>
            </a:r>
            <a:r>
              <a:rPr lang="en-US" sz="1200" dirty="0" err="1"/>
              <a:t>Fibrovascular</a:t>
            </a:r>
            <a:r>
              <a:rPr lang="en-US" sz="1200" dirty="0"/>
              <a:t> core traversing the tumor fragment (</a:t>
            </a:r>
            <a:r>
              <a:rPr lang="en-US" sz="1200" dirty="0" err="1"/>
              <a:t>Papanicolaou</a:t>
            </a:r>
            <a:r>
              <a:rPr lang="en-US" sz="1200" dirty="0"/>
              <a:t>; x100). </a:t>
            </a:r>
            <a:endParaRPr lang="en-US" sz="1200" dirty="0" smtClean="0"/>
          </a:p>
          <a:p>
            <a:r>
              <a:rPr lang="en-US" sz="1200" dirty="0" smtClean="0"/>
              <a:t>D</a:t>
            </a:r>
            <a:r>
              <a:rPr lang="en-US" sz="1200" dirty="0"/>
              <a:t>: The loose cohesive cluster of tumor cells with vacuolated cytoplasm and bizarre cells (</a:t>
            </a:r>
            <a:r>
              <a:rPr lang="en-US" sz="1200" dirty="0" err="1"/>
              <a:t>Giemsa</a:t>
            </a:r>
            <a:r>
              <a:rPr lang="en-US" sz="1200" dirty="0"/>
              <a:t>; x400</a:t>
            </a:r>
            <a:r>
              <a:rPr lang="en-US" sz="1200" dirty="0" smtClean="0"/>
              <a:t>).</a:t>
            </a:r>
          </a:p>
          <a:p>
            <a:r>
              <a:rPr lang="en-US" sz="1200" dirty="0" smtClean="0"/>
              <a:t>E</a:t>
            </a:r>
            <a:r>
              <a:rPr lang="en-US" sz="1200" dirty="0"/>
              <a:t>: Mitotic figure (arrow) (</a:t>
            </a:r>
            <a:r>
              <a:rPr lang="en-US" sz="1200" dirty="0" err="1"/>
              <a:t>Papanicolaou</a:t>
            </a:r>
            <a:r>
              <a:rPr lang="en-US" sz="1200" dirty="0"/>
              <a:t>; x400</a:t>
            </a:r>
            <a:r>
              <a:rPr lang="en-US" sz="1200" dirty="0" smtClean="0"/>
              <a:t>).</a:t>
            </a:r>
          </a:p>
          <a:p>
            <a:r>
              <a:rPr lang="en-US" sz="1200" dirty="0" smtClean="0"/>
              <a:t>F</a:t>
            </a:r>
            <a:r>
              <a:rPr lang="en-US" sz="1200" dirty="0"/>
              <a:t>: Tumor fragment with tumor giant cell (arrow) (</a:t>
            </a:r>
            <a:r>
              <a:rPr lang="en-US" sz="1200" dirty="0" err="1"/>
              <a:t>Papanicolaou</a:t>
            </a:r>
            <a:r>
              <a:rPr lang="en-US" sz="1200" dirty="0"/>
              <a:t>; x100).</a:t>
            </a:r>
          </a:p>
        </p:txBody>
      </p:sp>
    </p:spTree>
    <p:extLst>
      <p:ext uri="{BB962C8B-B14F-4D97-AF65-F5344CB8AC3E}">
        <p14:creationId xmlns:p14="http://schemas.microsoft.com/office/powerpoint/2010/main" val="22428327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carcinoma</a:t>
            </a:r>
          </a:p>
        </p:txBody>
      </p:sp>
      <p:sp>
        <p:nvSpPr>
          <p:cNvPr id="3" name="Content Placeholder 2"/>
          <p:cNvSpPr>
            <a:spLocks noGrp="1"/>
          </p:cNvSpPr>
          <p:nvPr>
            <p:ph idx="1"/>
          </p:nvPr>
        </p:nvSpPr>
        <p:spPr/>
        <p:txBody>
          <a:bodyPr>
            <a:normAutofit/>
          </a:bodyPr>
          <a:lstStyle/>
          <a:p>
            <a:r>
              <a:rPr lang="en-US" b="1" dirty="0">
                <a:solidFill>
                  <a:srgbClr val="FF0000"/>
                </a:solidFill>
              </a:rPr>
              <a:t>Positive stains</a:t>
            </a:r>
          </a:p>
          <a:p>
            <a:pPr lvl="1"/>
            <a:r>
              <a:rPr lang="en-US" dirty="0" err="1">
                <a:hlinkClick r:id="rId2"/>
              </a:rPr>
              <a:t>Steroidogenic</a:t>
            </a:r>
            <a:r>
              <a:rPr lang="en-US" dirty="0">
                <a:hlinkClick r:id="rId2"/>
              </a:rPr>
              <a:t> factor 1 (SF1)</a:t>
            </a:r>
            <a:r>
              <a:rPr lang="en-US" dirty="0"/>
              <a:t>, </a:t>
            </a:r>
            <a:r>
              <a:rPr lang="en-US" dirty="0" err="1">
                <a:hlinkClick r:id="rId3"/>
              </a:rPr>
              <a:t>calretinin</a:t>
            </a:r>
            <a:r>
              <a:rPr lang="en-US" dirty="0"/>
              <a:t>, </a:t>
            </a:r>
            <a:r>
              <a:rPr lang="en-US" dirty="0" err="1">
                <a:hlinkClick r:id="rId4"/>
              </a:rPr>
              <a:t>inhibin</a:t>
            </a:r>
            <a:r>
              <a:rPr lang="en-US" dirty="0"/>
              <a:t>, </a:t>
            </a:r>
            <a:r>
              <a:rPr lang="en-US" dirty="0" err="1">
                <a:hlinkClick r:id="rId5"/>
              </a:rPr>
              <a:t>MelanA</a:t>
            </a:r>
            <a:r>
              <a:rPr lang="en-US" dirty="0">
                <a:hlinkClick r:id="rId5"/>
              </a:rPr>
              <a:t> / MART1</a:t>
            </a:r>
            <a:r>
              <a:rPr lang="en-US" dirty="0"/>
              <a:t>, </a:t>
            </a:r>
            <a:r>
              <a:rPr lang="en-US" dirty="0" err="1">
                <a:hlinkClick r:id="rId6"/>
              </a:rPr>
              <a:t>synaptophysin</a:t>
            </a:r>
            <a:r>
              <a:rPr lang="en-US" dirty="0"/>
              <a:t>, </a:t>
            </a:r>
            <a:r>
              <a:rPr lang="en-US" dirty="0">
                <a:hlinkClick r:id="rId7"/>
              </a:rPr>
              <a:t>neuron specific </a:t>
            </a:r>
            <a:r>
              <a:rPr lang="en-US" dirty="0" err="1">
                <a:hlinkClick r:id="rId7"/>
              </a:rPr>
              <a:t>enolase</a:t>
            </a:r>
            <a:r>
              <a:rPr lang="en-US" dirty="0">
                <a:hlinkClick r:id="rId7"/>
              </a:rPr>
              <a:t> (NSE)</a:t>
            </a:r>
            <a:r>
              <a:rPr lang="en-US" dirty="0"/>
              <a:t>, </a:t>
            </a:r>
            <a:r>
              <a:rPr lang="en-US" b="1" dirty="0"/>
              <a:t>IGF2</a:t>
            </a:r>
            <a:r>
              <a:rPr lang="en-US" dirty="0"/>
              <a:t> </a:t>
            </a:r>
          </a:p>
          <a:p>
            <a:pPr lvl="1"/>
            <a:r>
              <a:rPr lang="en-US" dirty="0" err="1">
                <a:hlinkClick r:id="rId8"/>
              </a:rPr>
              <a:t>Vimentin</a:t>
            </a:r>
            <a:r>
              <a:rPr lang="en-US" dirty="0"/>
              <a:t>, </a:t>
            </a:r>
            <a:r>
              <a:rPr lang="en-US" dirty="0">
                <a:hlinkClick r:id="rId9"/>
              </a:rPr>
              <a:t>p53</a:t>
            </a:r>
            <a:r>
              <a:rPr lang="en-US" dirty="0"/>
              <a:t>, </a:t>
            </a:r>
            <a:r>
              <a:rPr lang="en-US" dirty="0">
                <a:hlinkClick r:id="rId10"/>
              </a:rPr>
              <a:t>INSM1</a:t>
            </a:r>
            <a:r>
              <a:rPr lang="en-US" dirty="0"/>
              <a:t>, </a:t>
            </a:r>
            <a:r>
              <a:rPr lang="en-US" dirty="0">
                <a:hlinkClick r:id="rId11"/>
              </a:rPr>
              <a:t>CAM 5.2</a:t>
            </a:r>
            <a:r>
              <a:rPr lang="en-US" dirty="0"/>
              <a:t> (other </a:t>
            </a:r>
            <a:r>
              <a:rPr lang="en-US" dirty="0">
                <a:hlinkClick r:id="rId12"/>
              </a:rPr>
              <a:t>keratins</a:t>
            </a:r>
            <a:r>
              <a:rPr lang="en-US" dirty="0"/>
              <a:t> weak or negative) </a:t>
            </a:r>
          </a:p>
          <a:p>
            <a:pPr lvl="1"/>
            <a:r>
              <a:rPr lang="en-US" dirty="0" err="1">
                <a:hlinkClick r:id="rId13"/>
              </a:rPr>
              <a:t>Reticulin</a:t>
            </a:r>
            <a:r>
              <a:rPr lang="en-US" dirty="0"/>
              <a:t> to highlight disrupted network </a:t>
            </a:r>
          </a:p>
          <a:p>
            <a:r>
              <a:rPr lang="en-US" b="1" dirty="0" smtClean="0">
                <a:solidFill>
                  <a:srgbClr val="FF0000"/>
                </a:solidFill>
              </a:rPr>
              <a:t>Negative </a:t>
            </a:r>
            <a:r>
              <a:rPr lang="en-US" b="1" dirty="0">
                <a:solidFill>
                  <a:srgbClr val="FF0000"/>
                </a:solidFill>
              </a:rPr>
              <a:t>stains</a:t>
            </a:r>
          </a:p>
          <a:p>
            <a:pPr lvl="1"/>
            <a:r>
              <a:rPr lang="en-US" dirty="0">
                <a:hlinkClick r:id="rId14"/>
              </a:rPr>
              <a:t>PAX8</a:t>
            </a:r>
            <a:r>
              <a:rPr lang="en-US" dirty="0"/>
              <a:t>, </a:t>
            </a:r>
            <a:r>
              <a:rPr lang="en-US" dirty="0">
                <a:hlinkClick r:id="rId15"/>
              </a:rPr>
              <a:t>CAIX</a:t>
            </a:r>
            <a:r>
              <a:rPr lang="en-US" dirty="0"/>
              <a:t>, </a:t>
            </a:r>
            <a:r>
              <a:rPr lang="en-US" dirty="0">
                <a:hlinkClick r:id="rId16"/>
              </a:rPr>
              <a:t>CD10</a:t>
            </a:r>
            <a:r>
              <a:rPr lang="en-US" dirty="0"/>
              <a:t>, </a:t>
            </a:r>
            <a:r>
              <a:rPr lang="en-US" dirty="0">
                <a:hlinkClick r:id="rId17"/>
              </a:rPr>
              <a:t>CK7</a:t>
            </a:r>
            <a:r>
              <a:rPr lang="en-US" dirty="0"/>
              <a:t>, </a:t>
            </a:r>
            <a:r>
              <a:rPr lang="en-US" dirty="0">
                <a:hlinkClick r:id="rId18"/>
              </a:rPr>
              <a:t>CK20</a:t>
            </a:r>
            <a:r>
              <a:rPr lang="en-US" dirty="0"/>
              <a:t>, </a:t>
            </a:r>
            <a:r>
              <a:rPr lang="en-US" dirty="0">
                <a:hlinkClick r:id="rId19"/>
              </a:rPr>
              <a:t>EMA</a:t>
            </a:r>
            <a:r>
              <a:rPr lang="en-US" dirty="0"/>
              <a:t>, </a:t>
            </a:r>
            <a:r>
              <a:rPr lang="en-US" dirty="0">
                <a:hlinkClick r:id="rId20"/>
              </a:rPr>
              <a:t>CEA</a:t>
            </a:r>
            <a:r>
              <a:rPr lang="en-US" dirty="0"/>
              <a:t>, </a:t>
            </a:r>
            <a:r>
              <a:rPr lang="en-US" dirty="0">
                <a:hlinkClick r:id="rId21"/>
              </a:rPr>
              <a:t>GATA3</a:t>
            </a:r>
            <a:r>
              <a:rPr lang="en-US" dirty="0"/>
              <a:t>, </a:t>
            </a:r>
            <a:r>
              <a:rPr lang="en-US" dirty="0">
                <a:hlinkClick r:id="rId22"/>
              </a:rPr>
              <a:t>S100</a:t>
            </a:r>
            <a:r>
              <a:rPr lang="en-US" dirty="0"/>
              <a:t>, </a:t>
            </a:r>
            <a:r>
              <a:rPr lang="en-US" dirty="0" err="1">
                <a:hlinkClick r:id="rId23"/>
              </a:rPr>
              <a:t>arginase</a:t>
            </a:r>
            <a:r>
              <a:rPr lang="en-US" dirty="0"/>
              <a:t>, </a:t>
            </a:r>
            <a:r>
              <a:rPr lang="en-US" dirty="0">
                <a:hlinkClick r:id="rId24"/>
              </a:rPr>
              <a:t>HepPar1</a:t>
            </a:r>
            <a:r>
              <a:rPr lang="en-US" dirty="0"/>
              <a:t>, </a:t>
            </a:r>
            <a:r>
              <a:rPr lang="en-US" dirty="0" err="1">
                <a:hlinkClick r:id="rId25"/>
              </a:rPr>
              <a:t>glypican</a:t>
            </a:r>
            <a:r>
              <a:rPr lang="en-US" dirty="0"/>
              <a:t> and </a:t>
            </a:r>
            <a:r>
              <a:rPr lang="en-US" dirty="0" err="1" smtClean="0">
                <a:hlinkClick r:id="rId26"/>
              </a:rPr>
              <a:t>chromogranin</a:t>
            </a:r>
            <a:endParaRPr lang="en-US" dirty="0"/>
          </a:p>
        </p:txBody>
      </p:sp>
    </p:spTree>
    <p:extLst>
      <p:ext uri="{BB962C8B-B14F-4D97-AF65-F5344CB8AC3E}">
        <p14:creationId xmlns:p14="http://schemas.microsoft.com/office/powerpoint/2010/main" val="70311764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820" y="365125"/>
            <a:ext cx="11121980" cy="1325563"/>
          </a:xfrm>
        </p:spPr>
        <p:txBody>
          <a:bodyPr>
            <a:noAutofit/>
          </a:bodyPr>
          <a:lstStyle/>
          <a:p>
            <a:r>
              <a:rPr lang="en-US" sz="3200" b="1" dirty="0"/>
              <a:t>Adrenal cortical </a:t>
            </a:r>
            <a:r>
              <a:rPr lang="en-US" sz="3200" b="1" dirty="0" smtClean="0"/>
              <a:t>carcinoma - </a:t>
            </a:r>
            <a:r>
              <a:rPr lang="en-US" sz="3200" dirty="0" smtClean="0"/>
              <a:t>Molecular/</a:t>
            </a:r>
            <a:r>
              <a:rPr lang="en-US" sz="3200" dirty="0" err="1" smtClean="0"/>
              <a:t>cytogenetics</a:t>
            </a:r>
            <a:r>
              <a:rPr lang="en-US" sz="3200" dirty="0" smtClean="0"/>
              <a:t> </a:t>
            </a:r>
            <a:r>
              <a:rPr lang="en-US" sz="3200" dirty="0"/>
              <a:t>description</a:t>
            </a:r>
            <a:br>
              <a:rPr lang="en-US" sz="3200" dirty="0"/>
            </a:b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Most </a:t>
            </a:r>
            <a:r>
              <a:rPr lang="en-US" dirty="0"/>
              <a:t>frequent significantly mutated driver genes: </a:t>
            </a:r>
            <a:r>
              <a:rPr lang="en-US" i="1" dirty="0"/>
              <a:t>IGF2</a:t>
            </a:r>
            <a:r>
              <a:rPr lang="en-US" dirty="0"/>
              <a:t>, </a:t>
            </a:r>
            <a:r>
              <a:rPr lang="en-US" i="1" dirty="0"/>
              <a:t>CTNNB1</a:t>
            </a:r>
            <a:r>
              <a:rPr lang="en-US" dirty="0"/>
              <a:t>, </a:t>
            </a:r>
            <a:r>
              <a:rPr lang="en-US" i="1" dirty="0"/>
              <a:t>TP53</a:t>
            </a:r>
            <a:r>
              <a:rPr lang="en-US" dirty="0"/>
              <a:t>, </a:t>
            </a:r>
            <a:r>
              <a:rPr lang="en-US" i="1" dirty="0"/>
              <a:t>TERT</a:t>
            </a:r>
            <a:r>
              <a:rPr lang="en-US" dirty="0"/>
              <a:t>, </a:t>
            </a:r>
            <a:r>
              <a:rPr lang="en-US" i="1" dirty="0"/>
              <a:t>ZNRF3</a:t>
            </a:r>
            <a:r>
              <a:rPr lang="en-US" dirty="0"/>
              <a:t>, </a:t>
            </a:r>
            <a:r>
              <a:rPr lang="en-US" i="1" dirty="0"/>
              <a:t>PRKAR1A</a:t>
            </a:r>
            <a:r>
              <a:rPr lang="en-US" dirty="0"/>
              <a:t>, </a:t>
            </a:r>
            <a:r>
              <a:rPr lang="en-US" i="1" dirty="0"/>
              <a:t>RPL22</a:t>
            </a:r>
            <a:r>
              <a:rPr lang="en-US" dirty="0"/>
              <a:t>, </a:t>
            </a:r>
            <a:r>
              <a:rPr lang="en-US" i="1" dirty="0"/>
              <a:t>TERF2</a:t>
            </a:r>
            <a:r>
              <a:rPr lang="en-US" dirty="0"/>
              <a:t>, </a:t>
            </a:r>
            <a:r>
              <a:rPr lang="en-US" i="1" dirty="0"/>
              <a:t>CCNE1</a:t>
            </a:r>
            <a:r>
              <a:rPr lang="en-US" dirty="0"/>
              <a:t>, </a:t>
            </a:r>
            <a:r>
              <a:rPr lang="en-US" i="1" dirty="0"/>
              <a:t>NF1</a:t>
            </a:r>
            <a:r>
              <a:rPr lang="en-US" dirty="0"/>
              <a:t> (</a:t>
            </a:r>
            <a:r>
              <a:rPr lang="en-US" dirty="0">
                <a:hlinkClick r:id="rId2"/>
              </a:rPr>
              <a:t>Cancer Cell 2016;29:723</a:t>
            </a:r>
            <a:r>
              <a:rPr lang="en-US" dirty="0"/>
              <a:t>) </a:t>
            </a:r>
          </a:p>
          <a:p>
            <a:r>
              <a:rPr lang="en-US" dirty="0"/>
              <a:t>Often harbors massive DNA loss, followed by whole genome duplication associated with aggressive clinical course / hallmark of disease progression (</a:t>
            </a:r>
            <a:r>
              <a:rPr lang="en-US" dirty="0">
                <a:hlinkClick r:id="rId2"/>
              </a:rPr>
              <a:t>Cancer Cell 2016;29:723</a:t>
            </a:r>
            <a:r>
              <a:rPr lang="en-US" dirty="0"/>
              <a:t>) </a:t>
            </a:r>
          </a:p>
          <a:p>
            <a:r>
              <a:rPr lang="en-US" dirty="0"/>
              <a:t>Increased TERT expression, decreased telomere length and activation of cell cycle programs (</a:t>
            </a:r>
            <a:r>
              <a:rPr lang="en-US" dirty="0">
                <a:hlinkClick r:id="rId2"/>
              </a:rPr>
              <a:t>Cancer Cell 2016;29:723</a:t>
            </a:r>
            <a:r>
              <a:rPr lang="en-US" dirty="0"/>
              <a:t>) </a:t>
            </a:r>
          </a:p>
          <a:p>
            <a:r>
              <a:rPr lang="en-US" dirty="0"/>
              <a:t>DNA methylation signatures identified 3 adrenocortical carcinoma molecular subtypes with distinct clinical outcomes with disease progression rates of 7%, 56% and 96% (</a:t>
            </a:r>
            <a:r>
              <a:rPr lang="en-US" dirty="0">
                <a:hlinkClick r:id="rId2"/>
              </a:rPr>
              <a:t>Cancer Cell 2016;29:723</a:t>
            </a:r>
            <a:r>
              <a:rPr lang="en-US" dirty="0"/>
              <a:t>) </a:t>
            </a:r>
          </a:p>
          <a:p>
            <a:endParaRPr lang="en-US" dirty="0"/>
          </a:p>
        </p:txBody>
      </p:sp>
    </p:spTree>
    <p:extLst>
      <p:ext uri="{BB962C8B-B14F-4D97-AF65-F5344CB8AC3E}">
        <p14:creationId xmlns:p14="http://schemas.microsoft.com/office/powerpoint/2010/main" val="411621102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Prognostic factors</a:t>
            </a:r>
            <a:br>
              <a:rPr lang="en-US" dirty="0"/>
            </a:br>
            <a:endParaRPr lang="en-US" b="1" dirty="0"/>
          </a:p>
        </p:txBody>
      </p:sp>
      <p:sp>
        <p:nvSpPr>
          <p:cNvPr id="3" name="Content Placeholder 2"/>
          <p:cNvSpPr>
            <a:spLocks noGrp="1"/>
          </p:cNvSpPr>
          <p:nvPr>
            <p:ph idx="1"/>
          </p:nvPr>
        </p:nvSpPr>
        <p:spPr>
          <a:xfrm>
            <a:off x="838200" y="1120462"/>
            <a:ext cx="10515600" cy="5628067"/>
          </a:xfrm>
        </p:spPr>
        <p:txBody>
          <a:bodyPr>
            <a:normAutofit fontScale="47500" lnSpcReduction="20000"/>
          </a:bodyPr>
          <a:lstStyle/>
          <a:p>
            <a:r>
              <a:rPr lang="en-US" dirty="0" smtClean="0"/>
              <a:t>Overall </a:t>
            </a:r>
            <a:r>
              <a:rPr lang="en-US" dirty="0"/>
              <a:t>poor prognosis with 5 year mortality 50 - 90% (</a:t>
            </a:r>
            <a:r>
              <a:rPr lang="en-US" dirty="0" err="1">
                <a:hlinkClick r:id="rId2"/>
              </a:rPr>
              <a:t>Endocr</a:t>
            </a:r>
            <a:r>
              <a:rPr lang="en-US" dirty="0">
                <a:hlinkClick r:id="rId2"/>
              </a:rPr>
              <a:t> Rev 2014;35:282</a:t>
            </a:r>
            <a:r>
              <a:rPr lang="en-US" dirty="0"/>
              <a:t>, </a:t>
            </a:r>
            <a:r>
              <a:rPr lang="en-US" dirty="0" err="1">
                <a:hlinkClick r:id="rId3"/>
              </a:rPr>
              <a:t>Endocrinol</a:t>
            </a:r>
            <a:r>
              <a:rPr lang="en-US" dirty="0">
                <a:hlinkClick r:id="rId3"/>
              </a:rPr>
              <a:t> </a:t>
            </a:r>
            <a:r>
              <a:rPr lang="en-US" dirty="0" err="1">
                <a:hlinkClick r:id="rId3"/>
              </a:rPr>
              <a:t>Metab</a:t>
            </a:r>
            <a:r>
              <a:rPr lang="en-US" dirty="0">
                <a:hlinkClick r:id="rId3"/>
              </a:rPr>
              <a:t> </a:t>
            </a:r>
            <a:r>
              <a:rPr lang="en-US" dirty="0" err="1">
                <a:hlinkClick r:id="rId3"/>
              </a:rPr>
              <a:t>Clin</a:t>
            </a:r>
            <a:r>
              <a:rPr lang="en-US" dirty="0">
                <a:hlinkClick r:id="rId3"/>
              </a:rPr>
              <a:t> North Am 2015;44:399</a:t>
            </a:r>
            <a:r>
              <a:rPr lang="en-US" dirty="0"/>
              <a:t>, </a:t>
            </a:r>
            <a:r>
              <a:rPr lang="en-US" dirty="0">
                <a:hlinkClick r:id="rId4"/>
              </a:rPr>
              <a:t>Nat Rev </a:t>
            </a:r>
            <a:r>
              <a:rPr lang="en-US" dirty="0" err="1">
                <a:hlinkClick r:id="rId4"/>
              </a:rPr>
              <a:t>Endocrinol</a:t>
            </a:r>
            <a:r>
              <a:rPr lang="en-US" dirty="0">
                <a:hlinkClick r:id="rId4"/>
              </a:rPr>
              <a:t> 2011;7:323</a:t>
            </a:r>
            <a:r>
              <a:rPr lang="en-US" dirty="0"/>
              <a:t>, </a:t>
            </a:r>
            <a:r>
              <a:rPr lang="en-US" dirty="0">
                <a:hlinkClick r:id="rId5"/>
              </a:rPr>
              <a:t>Cancers (Basel) 2020;12:1218</a:t>
            </a:r>
            <a:r>
              <a:rPr lang="en-US" dirty="0"/>
              <a:t>) </a:t>
            </a:r>
          </a:p>
          <a:p>
            <a:r>
              <a:rPr lang="en-US" b="1" dirty="0">
                <a:solidFill>
                  <a:srgbClr val="FF0000"/>
                </a:solidFill>
              </a:rPr>
              <a:t>Tumor </a:t>
            </a:r>
            <a:r>
              <a:rPr lang="en-US" b="1" dirty="0" smtClean="0">
                <a:solidFill>
                  <a:srgbClr val="FF0000"/>
                </a:solidFill>
              </a:rPr>
              <a:t>stage </a:t>
            </a:r>
            <a:r>
              <a:rPr lang="en-US" dirty="0"/>
              <a:t>is the best prognostic factor (AJCC, 8th edition) (</a:t>
            </a:r>
            <a:r>
              <a:rPr lang="en-US" dirty="0">
                <a:hlinkClick r:id="rId6"/>
              </a:rPr>
              <a:t>Ann </a:t>
            </a:r>
            <a:r>
              <a:rPr lang="en-US" dirty="0" err="1">
                <a:hlinkClick r:id="rId6"/>
              </a:rPr>
              <a:t>Oncol</a:t>
            </a:r>
            <a:r>
              <a:rPr lang="en-US" dirty="0">
                <a:hlinkClick r:id="rId6"/>
              </a:rPr>
              <a:t> 2015;26:2119</a:t>
            </a:r>
            <a:r>
              <a:rPr lang="en-US" dirty="0"/>
              <a:t>, </a:t>
            </a:r>
            <a:r>
              <a:rPr lang="en-US" dirty="0" err="1">
                <a:hlinkClick r:id="rId7"/>
              </a:rPr>
              <a:t>Diagn</a:t>
            </a:r>
            <a:r>
              <a:rPr lang="en-US" dirty="0">
                <a:hlinkClick r:id="rId7"/>
              </a:rPr>
              <a:t> </a:t>
            </a:r>
            <a:r>
              <a:rPr lang="en-US" dirty="0" err="1">
                <a:hlinkClick r:id="rId7"/>
              </a:rPr>
              <a:t>Pathol</a:t>
            </a:r>
            <a:r>
              <a:rPr lang="en-US" dirty="0">
                <a:hlinkClick r:id="rId7"/>
              </a:rPr>
              <a:t> 2015;10:14</a:t>
            </a:r>
            <a:r>
              <a:rPr lang="en-US" dirty="0"/>
              <a:t>, </a:t>
            </a:r>
            <a:r>
              <a:rPr lang="en-US" dirty="0">
                <a:hlinkClick r:id="rId8"/>
              </a:rPr>
              <a:t>Hormones (Athens) 2020;19:197</a:t>
            </a:r>
            <a:r>
              <a:rPr lang="en-US" dirty="0"/>
              <a:t>): </a:t>
            </a:r>
          </a:p>
          <a:p>
            <a:pPr lvl="1"/>
            <a:r>
              <a:rPr lang="en-US" dirty="0"/>
              <a:t>Size of organ in confined tumor (rare presentation) </a:t>
            </a:r>
          </a:p>
          <a:p>
            <a:pPr lvl="2"/>
            <a:r>
              <a:rPr lang="en-US" dirty="0"/>
              <a:t>pT1 (≤ 5 cm), 5 year survival 82% </a:t>
            </a:r>
          </a:p>
          <a:p>
            <a:pPr lvl="2"/>
            <a:r>
              <a:rPr lang="en-US" dirty="0"/>
              <a:t>pT2 (&gt; 5 cm), 5 year survival 58 - 61% </a:t>
            </a:r>
          </a:p>
          <a:p>
            <a:pPr lvl="1"/>
            <a:r>
              <a:rPr lang="en-US" dirty="0"/>
              <a:t>Invasion (majority of tumors): </a:t>
            </a:r>
          </a:p>
          <a:p>
            <a:pPr lvl="2"/>
            <a:r>
              <a:rPr lang="en-US" dirty="0"/>
              <a:t>pT3: local invasion, 5 year survival 47 - 56% </a:t>
            </a:r>
          </a:p>
          <a:p>
            <a:pPr lvl="2"/>
            <a:r>
              <a:rPr lang="en-US" dirty="0"/>
              <a:t>pT4: adjacent organs (kidney, diaphragm, pancreas, liver, spleen), 5 year survival 37% </a:t>
            </a:r>
          </a:p>
          <a:p>
            <a:pPr lvl="1"/>
            <a:r>
              <a:rPr lang="en-US" dirty="0"/>
              <a:t>Distant metastases at diagnosis (~40% of cases): 5 year survival 0 - 18% </a:t>
            </a:r>
          </a:p>
          <a:p>
            <a:r>
              <a:rPr lang="en-US" b="1" dirty="0" smtClean="0">
                <a:solidFill>
                  <a:srgbClr val="FF0000"/>
                </a:solidFill>
              </a:rPr>
              <a:t>Hormone </a:t>
            </a:r>
            <a:r>
              <a:rPr lang="en-US" b="1" dirty="0">
                <a:solidFill>
                  <a:srgbClr val="FF0000"/>
                </a:solidFill>
              </a:rPr>
              <a:t>production: </a:t>
            </a:r>
          </a:p>
          <a:p>
            <a:pPr lvl="1"/>
            <a:r>
              <a:rPr lang="en-US" dirty="0" err="1"/>
              <a:t>Hypercortisolism</a:t>
            </a:r>
            <a:r>
              <a:rPr lang="en-US" dirty="0"/>
              <a:t> is an adverse prognostic factor in patients with completely resected disease (</a:t>
            </a:r>
            <a:r>
              <a:rPr lang="en-US" dirty="0" err="1">
                <a:hlinkClick r:id="rId9"/>
              </a:rPr>
              <a:t>Eur</a:t>
            </a:r>
            <a:r>
              <a:rPr lang="en-US" dirty="0">
                <a:hlinkClick r:id="rId9"/>
              </a:rPr>
              <a:t> </a:t>
            </a:r>
            <a:r>
              <a:rPr lang="en-US" dirty="0" err="1">
                <a:hlinkClick r:id="rId9"/>
              </a:rPr>
              <a:t>Urol</a:t>
            </a:r>
            <a:r>
              <a:rPr lang="en-US" dirty="0">
                <a:hlinkClick r:id="rId9"/>
              </a:rPr>
              <a:t> 2014;65:832</a:t>
            </a:r>
            <a:r>
              <a:rPr lang="en-US" dirty="0"/>
              <a:t>) </a:t>
            </a:r>
          </a:p>
          <a:p>
            <a:r>
              <a:rPr lang="en-US" b="1" dirty="0">
                <a:solidFill>
                  <a:srgbClr val="FF0000"/>
                </a:solidFill>
              </a:rPr>
              <a:t>Age as prognostic marker: </a:t>
            </a:r>
          </a:p>
          <a:p>
            <a:pPr lvl="1"/>
            <a:r>
              <a:rPr lang="en-US" dirty="0"/>
              <a:t>In children, particularly if &lt; 5 years old at diagnosis, complete resection, tumor &lt; 400 g, &lt; 15 mitotic figures/20 high power fields and minimal tumor necrosis, often has good prognosis (</a:t>
            </a:r>
            <a:r>
              <a:rPr lang="en-US" dirty="0">
                <a:hlinkClick r:id="rId6"/>
              </a:rPr>
              <a:t>Ann </a:t>
            </a:r>
            <a:r>
              <a:rPr lang="en-US" dirty="0" err="1">
                <a:hlinkClick r:id="rId6"/>
              </a:rPr>
              <a:t>Oncol</a:t>
            </a:r>
            <a:r>
              <a:rPr lang="en-US" dirty="0">
                <a:hlinkClick r:id="rId6"/>
              </a:rPr>
              <a:t> 2015;26:2119</a:t>
            </a:r>
            <a:r>
              <a:rPr lang="en-US" dirty="0"/>
              <a:t>) </a:t>
            </a:r>
          </a:p>
          <a:p>
            <a:pPr lvl="1"/>
            <a:r>
              <a:rPr lang="en-US" dirty="0"/>
              <a:t>In adults, age &gt; 50 years is independently associated with an increased risk of death (</a:t>
            </a:r>
            <a:r>
              <a:rPr lang="en-US" dirty="0">
                <a:hlinkClick r:id="rId6"/>
              </a:rPr>
              <a:t>Ann </a:t>
            </a:r>
            <a:r>
              <a:rPr lang="en-US" dirty="0" err="1">
                <a:hlinkClick r:id="rId6"/>
              </a:rPr>
              <a:t>Oncol</a:t>
            </a:r>
            <a:r>
              <a:rPr lang="en-US" dirty="0">
                <a:hlinkClick r:id="rId6"/>
              </a:rPr>
              <a:t> 2015;26:2119</a:t>
            </a:r>
            <a:r>
              <a:rPr lang="en-US" dirty="0"/>
              <a:t>) </a:t>
            </a:r>
          </a:p>
          <a:p>
            <a:r>
              <a:rPr lang="en-US" b="1" dirty="0">
                <a:solidFill>
                  <a:srgbClr val="FF0000"/>
                </a:solidFill>
              </a:rPr>
              <a:t>Microscopic prognostic parameters: </a:t>
            </a:r>
          </a:p>
          <a:p>
            <a:pPr lvl="1"/>
            <a:r>
              <a:rPr lang="en-US" dirty="0"/>
              <a:t>Mitotic activity defines tumor grade for low grade carcinomas (&lt; 20 mitoses per 50 high power fields) and high grade carcinomas (≥ 20 mitoses) (</a:t>
            </a:r>
            <a:r>
              <a:rPr lang="en-US" dirty="0">
                <a:hlinkClick r:id="rId10"/>
              </a:rPr>
              <a:t>Am J </a:t>
            </a:r>
            <a:r>
              <a:rPr lang="en-US" dirty="0" err="1">
                <a:hlinkClick r:id="rId10"/>
              </a:rPr>
              <a:t>Surg</a:t>
            </a:r>
            <a:r>
              <a:rPr lang="en-US" dirty="0">
                <a:hlinkClick r:id="rId10"/>
              </a:rPr>
              <a:t> </a:t>
            </a:r>
            <a:r>
              <a:rPr lang="en-US" dirty="0" err="1">
                <a:hlinkClick r:id="rId10"/>
              </a:rPr>
              <a:t>Pathol</a:t>
            </a:r>
            <a:r>
              <a:rPr lang="en-US" dirty="0">
                <a:hlinkClick r:id="rId10"/>
              </a:rPr>
              <a:t> 1989;13:202</a:t>
            </a:r>
            <a:r>
              <a:rPr lang="en-US" dirty="0"/>
              <a:t>) </a:t>
            </a:r>
          </a:p>
          <a:p>
            <a:pPr lvl="1"/>
            <a:r>
              <a:rPr lang="en-US" dirty="0"/>
              <a:t>Proliferation rate: assessment of Ki67 has demonstrated significant prognostic and predictive power in both 2 grade and 3 grade schemes (</a:t>
            </a:r>
            <a:r>
              <a:rPr lang="en-US" dirty="0">
                <a:hlinkClick r:id="rId11"/>
              </a:rPr>
              <a:t>J </a:t>
            </a:r>
            <a:r>
              <a:rPr lang="en-US" dirty="0" err="1">
                <a:hlinkClick r:id="rId11"/>
              </a:rPr>
              <a:t>Clin</a:t>
            </a:r>
            <a:r>
              <a:rPr lang="en-US" dirty="0">
                <a:hlinkClick r:id="rId11"/>
              </a:rPr>
              <a:t> </a:t>
            </a:r>
            <a:r>
              <a:rPr lang="en-US" dirty="0" err="1">
                <a:hlinkClick r:id="rId11"/>
              </a:rPr>
              <a:t>Endocrinol</a:t>
            </a:r>
            <a:r>
              <a:rPr lang="en-US" dirty="0">
                <a:hlinkClick r:id="rId11"/>
              </a:rPr>
              <a:t> </a:t>
            </a:r>
            <a:r>
              <a:rPr lang="en-US" dirty="0" err="1">
                <a:hlinkClick r:id="rId11"/>
              </a:rPr>
              <a:t>Metab</a:t>
            </a:r>
            <a:r>
              <a:rPr lang="en-US" dirty="0">
                <a:hlinkClick r:id="rId11"/>
              </a:rPr>
              <a:t> 2015;100:841</a:t>
            </a:r>
            <a:r>
              <a:rPr lang="en-US" dirty="0"/>
              <a:t>, </a:t>
            </a:r>
            <a:r>
              <a:rPr lang="en-US" dirty="0" err="1">
                <a:hlinkClick r:id="rId12"/>
              </a:rPr>
              <a:t>Endocr</a:t>
            </a:r>
            <a:r>
              <a:rPr lang="en-US" dirty="0">
                <a:hlinkClick r:id="rId12"/>
              </a:rPr>
              <a:t> J 2008;55:49</a:t>
            </a:r>
            <a:r>
              <a:rPr lang="en-US" dirty="0"/>
              <a:t>, </a:t>
            </a:r>
            <a:r>
              <a:rPr lang="en-US" dirty="0">
                <a:hlinkClick r:id="rId13"/>
              </a:rPr>
              <a:t>Am J </a:t>
            </a:r>
            <a:r>
              <a:rPr lang="en-US" dirty="0" err="1">
                <a:hlinkClick r:id="rId13"/>
              </a:rPr>
              <a:t>Surg</a:t>
            </a:r>
            <a:r>
              <a:rPr lang="en-US" dirty="0">
                <a:hlinkClick r:id="rId13"/>
              </a:rPr>
              <a:t> </a:t>
            </a:r>
            <a:r>
              <a:rPr lang="en-US" dirty="0" err="1">
                <a:hlinkClick r:id="rId13"/>
              </a:rPr>
              <a:t>Pathol</a:t>
            </a:r>
            <a:r>
              <a:rPr lang="en-US" dirty="0">
                <a:hlinkClick r:id="rId13"/>
              </a:rPr>
              <a:t> 2016;40:569</a:t>
            </a:r>
            <a:r>
              <a:rPr lang="en-US" dirty="0"/>
              <a:t>, </a:t>
            </a:r>
            <a:r>
              <a:rPr lang="en-US" dirty="0">
                <a:hlinkClick r:id="rId14"/>
              </a:rPr>
              <a:t>Biomedicines 2021;9:174</a:t>
            </a:r>
            <a:r>
              <a:rPr lang="en-US" dirty="0"/>
              <a:t>) </a:t>
            </a:r>
          </a:p>
          <a:p>
            <a:pPr lvl="1"/>
            <a:r>
              <a:rPr lang="en-US" dirty="0" err="1"/>
              <a:t>Angioinvasion</a:t>
            </a:r>
            <a:r>
              <a:rPr lang="en-US" dirty="0"/>
              <a:t> is the best microscopic predictor of adverse outcome (</a:t>
            </a:r>
            <a:r>
              <a:rPr lang="en-US" dirty="0">
                <a:hlinkClick r:id="rId15"/>
              </a:rPr>
              <a:t>Am J </a:t>
            </a:r>
            <a:r>
              <a:rPr lang="en-US" dirty="0" err="1">
                <a:hlinkClick r:id="rId15"/>
              </a:rPr>
              <a:t>Surg</a:t>
            </a:r>
            <a:r>
              <a:rPr lang="en-US" dirty="0">
                <a:hlinkClick r:id="rId15"/>
              </a:rPr>
              <a:t> </a:t>
            </a:r>
            <a:r>
              <a:rPr lang="en-US" dirty="0" err="1">
                <a:hlinkClick r:id="rId15"/>
              </a:rPr>
              <a:t>Pathol</a:t>
            </a:r>
            <a:r>
              <a:rPr lang="en-US" dirty="0">
                <a:hlinkClick r:id="rId15"/>
              </a:rPr>
              <a:t> 2018;42:201</a:t>
            </a:r>
            <a:r>
              <a:rPr lang="en-US" dirty="0"/>
              <a:t>) </a:t>
            </a:r>
          </a:p>
          <a:p>
            <a:pPr lvl="1"/>
            <a:r>
              <a:rPr lang="en-US" dirty="0" err="1"/>
              <a:t>Oncocytic</a:t>
            </a:r>
            <a:r>
              <a:rPr lang="en-US" dirty="0"/>
              <a:t>, </a:t>
            </a:r>
            <a:r>
              <a:rPr lang="en-US" dirty="0" err="1"/>
              <a:t>myxoid</a:t>
            </a:r>
            <a:r>
              <a:rPr lang="en-US" dirty="0"/>
              <a:t> and </a:t>
            </a:r>
            <a:r>
              <a:rPr lang="en-US" dirty="0" err="1"/>
              <a:t>sarcomatoid</a:t>
            </a:r>
            <a:r>
              <a:rPr lang="en-US" dirty="0"/>
              <a:t> variants have different prognosis (</a:t>
            </a:r>
            <a:r>
              <a:rPr lang="en-US" dirty="0">
                <a:hlinkClick r:id="rId16"/>
              </a:rPr>
              <a:t>Biomedicines 2021;9:175</a:t>
            </a:r>
            <a:r>
              <a:rPr lang="en-US" dirty="0"/>
              <a:t>) </a:t>
            </a:r>
          </a:p>
          <a:p>
            <a:r>
              <a:rPr lang="en-US" b="1" dirty="0">
                <a:solidFill>
                  <a:srgbClr val="FF0000"/>
                </a:solidFill>
              </a:rPr>
              <a:t>Prognostic biomarkers: </a:t>
            </a:r>
          </a:p>
          <a:p>
            <a:pPr lvl="1"/>
            <a:r>
              <a:rPr lang="en-US" dirty="0"/>
              <a:t>Correlated with poor clinical outcomes: </a:t>
            </a:r>
          </a:p>
          <a:p>
            <a:pPr lvl="2"/>
            <a:r>
              <a:rPr lang="en-US" dirty="0"/>
              <a:t>Overexpression of IGF2, TOP2A, EZH2, MCM2, SOAT1, </a:t>
            </a:r>
            <a:r>
              <a:rPr lang="en-US" dirty="0" err="1"/>
              <a:t>mTOR</a:t>
            </a:r>
            <a:r>
              <a:rPr lang="en-US" dirty="0"/>
              <a:t>, BARD1, BUB1B, PINK1, etc. (</a:t>
            </a:r>
            <a:r>
              <a:rPr lang="en-US" dirty="0">
                <a:hlinkClick r:id="rId15"/>
              </a:rPr>
              <a:t>Am J </a:t>
            </a:r>
            <a:r>
              <a:rPr lang="en-US" dirty="0" err="1">
                <a:hlinkClick r:id="rId15"/>
              </a:rPr>
              <a:t>Surg</a:t>
            </a:r>
            <a:r>
              <a:rPr lang="en-US" dirty="0">
                <a:hlinkClick r:id="rId15"/>
              </a:rPr>
              <a:t> </a:t>
            </a:r>
            <a:r>
              <a:rPr lang="en-US" dirty="0" err="1">
                <a:hlinkClick r:id="rId15"/>
              </a:rPr>
              <a:t>Pathol</a:t>
            </a:r>
            <a:r>
              <a:rPr lang="en-US" dirty="0">
                <a:hlinkClick r:id="rId15"/>
              </a:rPr>
              <a:t> 2018;42:201</a:t>
            </a:r>
            <a:r>
              <a:rPr lang="en-US" dirty="0"/>
              <a:t>, </a:t>
            </a:r>
            <a:r>
              <a:rPr lang="en-US" dirty="0">
                <a:hlinkClick r:id="rId17"/>
              </a:rPr>
              <a:t>Hum </a:t>
            </a:r>
            <a:r>
              <a:rPr lang="en-US" dirty="0" err="1">
                <a:hlinkClick r:id="rId17"/>
              </a:rPr>
              <a:t>Mol</a:t>
            </a:r>
            <a:r>
              <a:rPr lang="en-US" dirty="0">
                <a:hlinkClick r:id="rId17"/>
              </a:rPr>
              <a:t> Genet 2016;25:2789</a:t>
            </a:r>
            <a:r>
              <a:rPr lang="en-US" dirty="0"/>
              <a:t>, </a:t>
            </a:r>
            <a:r>
              <a:rPr lang="en-US" dirty="0">
                <a:hlinkClick r:id="rId18"/>
              </a:rPr>
              <a:t>Oncologist 2015;20:247</a:t>
            </a:r>
            <a:r>
              <a:rPr lang="en-US" dirty="0"/>
              <a:t>, </a:t>
            </a:r>
            <a:r>
              <a:rPr lang="en-US" dirty="0">
                <a:hlinkClick r:id="rId14"/>
              </a:rPr>
              <a:t>Biomedicines 2021;9:174</a:t>
            </a:r>
            <a:r>
              <a:rPr lang="en-US" dirty="0"/>
              <a:t>) </a:t>
            </a:r>
          </a:p>
          <a:p>
            <a:pPr marL="0" indent="0">
              <a:buNone/>
            </a:pPr>
            <a:endParaRPr lang="en-US" dirty="0"/>
          </a:p>
        </p:txBody>
      </p:sp>
    </p:spTree>
    <p:extLst>
      <p:ext uri="{BB962C8B-B14F-4D97-AF65-F5344CB8AC3E}">
        <p14:creationId xmlns:p14="http://schemas.microsoft.com/office/powerpoint/2010/main" val="237855038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t>Adrenal cortical </a:t>
            </a:r>
            <a:r>
              <a:rPr lang="en-US" sz="3600" b="1" dirty="0" smtClean="0"/>
              <a:t>carcinoma - </a:t>
            </a:r>
            <a:r>
              <a:rPr lang="en-US" sz="3600" dirty="0"/>
              <a:t>Sample pathology report</a:t>
            </a:r>
            <a:br>
              <a:rPr lang="en-US" sz="3600" dirty="0"/>
            </a:br>
            <a:endParaRPr lang="en-US" sz="3600" b="1" dirty="0"/>
          </a:p>
        </p:txBody>
      </p:sp>
      <p:sp>
        <p:nvSpPr>
          <p:cNvPr id="3" name="Content Placeholder 2"/>
          <p:cNvSpPr>
            <a:spLocks noGrp="1"/>
          </p:cNvSpPr>
          <p:nvPr>
            <p:ph idx="1"/>
          </p:nvPr>
        </p:nvSpPr>
        <p:spPr/>
        <p:txBody>
          <a:bodyPr>
            <a:normAutofit lnSpcReduction="10000"/>
          </a:bodyPr>
          <a:lstStyle/>
          <a:p>
            <a:r>
              <a:rPr lang="en-US" dirty="0" smtClean="0"/>
              <a:t>Adrenal </a:t>
            </a:r>
            <a:r>
              <a:rPr lang="en-US" dirty="0"/>
              <a:t>gland, left, </a:t>
            </a:r>
            <a:r>
              <a:rPr lang="en-US" dirty="0" err="1"/>
              <a:t>adrenalectomy</a:t>
            </a:r>
            <a:r>
              <a:rPr lang="en-US" dirty="0"/>
              <a:t>: </a:t>
            </a:r>
          </a:p>
          <a:p>
            <a:pPr lvl="1"/>
            <a:r>
              <a:rPr lang="en-US" dirty="0"/>
              <a:t>Adrenal cortical carcinoma with the following features: </a:t>
            </a:r>
          </a:p>
          <a:p>
            <a:pPr lvl="2"/>
            <a:r>
              <a:rPr lang="en-US" dirty="0"/>
              <a:t>Tumor size: 8.5 cm x 7.5 cm x 7 cm </a:t>
            </a:r>
          </a:p>
          <a:p>
            <a:pPr lvl="2"/>
            <a:r>
              <a:rPr lang="en-US" dirty="0"/>
              <a:t>Tumor (gland) weight: 228 g </a:t>
            </a:r>
          </a:p>
          <a:p>
            <a:pPr lvl="2"/>
            <a:r>
              <a:rPr lang="en-US" dirty="0"/>
              <a:t>Tumor extent: tumor invades through the adrenal capsule </a:t>
            </a:r>
          </a:p>
          <a:p>
            <a:pPr lvl="2"/>
            <a:r>
              <a:rPr lang="en-US" dirty="0"/>
              <a:t>Histologic type: focal </a:t>
            </a:r>
            <a:r>
              <a:rPr lang="en-US" dirty="0" err="1"/>
              <a:t>myxoid</a:t>
            </a:r>
            <a:r>
              <a:rPr lang="en-US" dirty="0"/>
              <a:t> and </a:t>
            </a:r>
            <a:r>
              <a:rPr lang="en-US" dirty="0" err="1"/>
              <a:t>oncocytic</a:t>
            </a:r>
            <a:r>
              <a:rPr lang="en-US" dirty="0"/>
              <a:t> features </a:t>
            </a:r>
          </a:p>
          <a:p>
            <a:pPr lvl="2"/>
            <a:r>
              <a:rPr lang="en-US" dirty="0"/>
              <a:t>Histologic grade: low grade </a:t>
            </a:r>
          </a:p>
          <a:p>
            <a:pPr lvl="2"/>
            <a:r>
              <a:rPr lang="en-US" dirty="0" err="1"/>
              <a:t>Lymphovascular</a:t>
            </a:r>
            <a:r>
              <a:rPr lang="en-US" dirty="0"/>
              <a:t> invasion: small vessel (capillary lymphatic) </a:t>
            </a:r>
          </a:p>
          <a:p>
            <a:pPr lvl="2"/>
            <a:r>
              <a:rPr lang="en-US" dirty="0"/>
              <a:t>Margins: involved circumferential margin (blue ink) </a:t>
            </a:r>
          </a:p>
          <a:p>
            <a:pPr lvl="2"/>
            <a:r>
              <a:rPr lang="en-US" dirty="0" err="1"/>
              <a:t>pTNM</a:t>
            </a:r>
            <a:r>
              <a:rPr lang="en-US" dirty="0"/>
              <a:t>, AJCC 8th edition: pT3 NX </a:t>
            </a:r>
          </a:p>
          <a:p>
            <a:pPr lvl="1"/>
            <a:r>
              <a:rPr lang="en-US" dirty="0"/>
              <a:t>Ancillary studies: Ki67 mitotic rate 20% </a:t>
            </a:r>
          </a:p>
          <a:p>
            <a:pPr lvl="1"/>
            <a:r>
              <a:rPr lang="en-US" dirty="0" err="1"/>
              <a:t>Reticulin</a:t>
            </a:r>
            <a:r>
              <a:rPr lang="en-US" dirty="0"/>
              <a:t> stain: disruption of </a:t>
            </a:r>
            <a:r>
              <a:rPr lang="en-US" dirty="0" err="1"/>
              <a:t>reticulin</a:t>
            </a:r>
            <a:r>
              <a:rPr lang="en-US" dirty="0"/>
              <a:t> framework </a:t>
            </a:r>
          </a:p>
        </p:txBody>
      </p:sp>
    </p:spTree>
    <p:extLst>
      <p:ext uri="{BB962C8B-B14F-4D97-AF65-F5344CB8AC3E}">
        <p14:creationId xmlns:p14="http://schemas.microsoft.com/office/powerpoint/2010/main" val="606637364"/>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0"/>
            <a:ext cx="10701974" cy="6858000"/>
          </a:xfrm>
        </p:spPr>
      </p:pic>
    </p:spTree>
    <p:extLst>
      <p:ext uri="{BB962C8B-B14F-4D97-AF65-F5344CB8AC3E}">
        <p14:creationId xmlns:p14="http://schemas.microsoft.com/office/powerpoint/2010/main" val="11670957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idx="1"/>
          </p:nvPr>
        </p:nvSpPr>
        <p:spPr/>
        <p:txBody>
          <a:bodyPr>
            <a:normAutofit fontScale="85000" lnSpcReduction="20000"/>
          </a:bodyPr>
          <a:lstStyle/>
          <a:p>
            <a:r>
              <a:rPr lang="en-US" b="1" dirty="0">
                <a:solidFill>
                  <a:srgbClr val="FF0000"/>
                </a:solidFill>
              </a:rPr>
              <a:t>Definition / general</a:t>
            </a:r>
          </a:p>
          <a:p>
            <a:pPr lvl="1"/>
            <a:r>
              <a:rPr lang="en-US" dirty="0" err="1"/>
              <a:t>Paraganglioma</a:t>
            </a:r>
            <a:r>
              <a:rPr lang="en-US" dirty="0"/>
              <a:t> of the adrenal medulla composed of </a:t>
            </a:r>
            <a:r>
              <a:rPr lang="en-US" dirty="0" err="1"/>
              <a:t>chromaffin</a:t>
            </a:r>
            <a:r>
              <a:rPr lang="en-US" dirty="0"/>
              <a:t> cells that produce </a:t>
            </a:r>
            <a:r>
              <a:rPr lang="en-US" dirty="0" err="1"/>
              <a:t>catecholamines</a:t>
            </a:r>
            <a:r>
              <a:rPr lang="en-US" dirty="0"/>
              <a:t> </a:t>
            </a:r>
          </a:p>
          <a:p>
            <a:pPr lvl="1"/>
            <a:r>
              <a:rPr lang="en-US" dirty="0"/>
              <a:t>Second most common entity in </a:t>
            </a:r>
            <a:r>
              <a:rPr lang="en-US" dirty="0" err="1"/>
              <a:t>adrenalectomy</a:t>
            </a:r>
            <a:r>
              <a:rPr lang="en-US" dirty="0"/>
              <a:t> specimens and 7% of primary adrenal tumors (</a:t>
            </a:r>
            <a:r>
              <a:rPr lang="en-US" dirty="0">
                <a:hlinkClick r:id="rId2"/>
              </a:rPr>
              <a:t>J </a:t>
            </a:r>
            <a:r>
              <a:rPr lang="en-US" dirty="0" err="1">
                <a:hlinkClick r:id="rId2"/>
              </a:rPr>
              <a:t>Laparoendosc</a:t>
            </a:r>
            <a:r>
              <a:rPr lang="en-US" dirty="0">
                <a:hlinkClick r:id="rId2"/>
              </a:rPr>
              <a:t> </a:t>
            </a:r>
            <a:r>
              <a:rPr lang="en-US" dirty="0" err="1">
                <a:hlinkClick r:id="rId2"/>
              </a:rPr>
              <a:t>Adv</a:t>
            </a:r>
            <a:r>
              <a:rPr lang="en-US" dirty="0">
                <a:hlinkClick r:id="rId2"/>
              </a:rPr>
              <a:t> </a:t>
            </a:r>
            <a:r>
              <a:rPr lang="en-US" dirty="0" err="1">
                <a:hlinkClick r:id="rId2"/>
              </a:rPr>
              <a:t>Surg</a:t>
            </a:r>
            <a:r>
              <a:rPr lang="en-US" dirty="0">
                <a:hlinkClick r:id="rId2"/>
              </a:rPr>
              <a:t> Tech A 2012;22:22</a:t>
            </a:r>
            <a:r>
              <a:rPr lang="en-US" dirty="0"/>
              <a:t>, </a:t>
            </a:r>
            <a:r>
              <a:rPr lang="en-US" dirty="0" err="1">
                <a:hlinkClick r:id="rId3"/>
              </a:rPr>
              <a:t>Eur</a:t>
            </a:r>
            <a:r>
              <a:rPr lang="en-US" dirty="0">
                <a:hlinkClick r:id="rId3"/>
              </a:rPr>
              <a:t> J Cancer </a:t>
            </a:r>
            <a:r>
              <a:rPr lang="en-US" dirty="0" err="1">
                <a:hlinkClick r:id="rId3"/>
              </a:rPr>
              <a:t>Prev</a:t>
            </a:r>
            <a:r>
              <a:rPr lang="en-US" dirty="0">
                <a:hlinkClick r:id="rId3"/>
              </a:rPr>
              <a:t> 2004;13:403</a:t>
            </a:r>
            <a:r>
              <a:rPr lang="en-US" dirty="0"/>
              <a:t>) </a:t>
            </a:r>
          </a:p>
          <a:p>
            <a:r>
              <a:rPr lang="en-US" b="1" dirty="0">
                <a:solidFill>
                  <a:srgbClr val="FF0000"/>
                </a:solidFill>
              </a:rPr>
              <a:t>Essential features</a:t>
            </a:r>
          </a:p>
          <a:p>
            <a:pPr lvl="1"/>
            <a:r>
              <a:rPr lang="en-US" dirty="0" err="1"/>
              <a:t>Paraganglioma</a:t>
            </a:r>
            <a:r>
              <a:rPr lang="en-US" dirty="0"/>
              <a:t> of the adrenal medulla composed of </a:t>
            </a:r>
            <a:r>
              <a:rPr lang="en-US" dirty="0" err="1"/>
              <a:t>chromaffin</a:t>
            </a:r>
            <a:r>
              <a:rPr lang="en-US" dirty="0"/>
              <a:t> cells that produce </a:t>
            </a:r>
            <a:r>
              <a:rPr lang="en-US" dirty="0" err="1"/>
              <a:t>catecholamines</a:t>
            </a:r>
            <a:r>
              <a:rPr lang="en-US" dirty="0"/>
              <a:t> </a:t>
            </a:r>
          </a:p>
          <a:p>
            <a:pPr lvl="1"/>
            <a:r>
              <a:rPr lang="en-US" dirty="0"/>
              <a:t>Most often sporadic but associated with genetic syndromes in approximately 30 - 40% of cases and pathogenic mutations are identifiable in half of cases; therefore genetic testing in all cases may be warranted (</a:t>
            </a:r>
            <a:r>
              <a:rPr lang="en-US" dirty="0">
                <a:hlinkClick r:id="rId4"/>
              </a:rPr>
              <a:t>Am J </a:t>
            </a:r>
            <a:r>
              <a:rPr lang="en-US" dirty="0" err="1">
                <a:hlinkClick r:id="rId4"/>
              </a:rPr>
              <a:t>Surg</a:t>
            </a:r>
            <a:r>
              <a:rPr lang="en-US" dirty="0">
                <a:hlinkClick r:id="rId4"/>
              </a:rPr>
              <a:t> </a:t>
            </a:r>
            <a:r>
              <a:rPr lang="en-US" dirty="0" err="1">
                <a:hlinkClick r:id="rId4"/>
              </a:rPr>
              <a:t>Pathol</a:t>
            </a:r>
            <a:r>
              <a:rPr lang="en-US" dirty="0">
                <a:hlinkClick r:id="rId4"/>
              </a:rPr>
              <a:t> 2021;45:1155</a:t>
            </a:r>
            <a:r>
              <a:rPr lang="en-US" dirty="0"/>
              <a:t>) </a:t>
            </a:r>
          </a:p>
          <a:p>
            <a:pPr lvl="1"/>
            <a:r>
              <a:rPr lang="en-US" dirty="0"/>
              <a:t>Malignant in approximately 10% of cases </a:t>
            </a:r>
          </a:p>
          <a:p>
            <a:pPr lvl="1"/>
            <a:r>
              <a:rPr lang="en-US" dirty="0"/>
              <a:t>No single biomarker or histologic feature predicts malignancy: </a:t>
            </a:r>
            <a:r>
              <a:rPr lang="en-US" dirty="0" err="1"/>
              <a:t>pheochromocytoma</a:t>
            </a:r>
            <a:r>
              <a:rPr lang="en-US" dirty="0"/>
              <a:t> of the adrenal gland scaled score (PASS) provides prognosis based on histologic features (</a:t>
            </a:r>
            <a:r>
              <a:rPr lang="en-US" dirty="0">
                <a:hlinkClick r:id="rId5"/>
              </a:rPr>
              <a:t>Am J </a:t>
            </a:r>
            <a:r>
              <a:rPr lang="en-US" dirty="0" err="1">
                <a:hlinkClick r:id="rId5"/>
              </a:rPr>
              <a:t>Surg</a:t>
            </a:r>
            <a:r>
              <a:rPr lang="en-US" dirty="0">
                <a:hlinkClick r:id="rId5"/>
              </a:rPr>
              <a:t> </a:t>
            </a:r>
            <a:r>
              <a:rPr lang="en-US" dirty="0" err="1">
                <a:hlinkClick r:id="rId5"/>
              </a:rPr>
              <a:t>Pathol</a:t>
            </a:r>
            <a:r>
              <a:rPr lang="en-US" dirty="0">
                <a:hlinkClick r:id="rId5"/>
              </a:rPr>
              <a:t> 2002;26:551</a:t>
            </a:r>
            <a:r>
              <a:rPr lang="en-US" dirty="0"/>
              <a:t>) </a:t>
            </a:r>
          </a:p>
          <a:p>
            <a:pPr lvl="1"/>
            <a:r>
              <a:rPr lang="en-US" dirty="0"/>
              <a:t>Positive for </a:t>
            </a:r>
            <a:r>
              <a:rPr lang="en-US" dirty="0" err="1"/>
              <a:t>chromogranin</a:t>
            </a:r>
            <a:r>
              <a:rPr lang="en-US" dirty="0"/>
              <a:t>, </a:t>
            </a:r>
            <a:r>
              <a:rPr lang="en-US" dirty="0" err="1"/>
              <a:t>synaptophysin</a:t>
            </a:r>
            <a:r>
              <a:rPr lang="en-US" dirty="0"/>
              <a:t> and S100 </a:t>
            </a:r>
          </a:p>
          <a:p>
            <a:endParaRPr lang="en-US" dirty="0"/>
          </a:p>
        </p:txBody>
      </p:sp>
    </p:spTree>
    <p:extLst>
      <p:ext uri="{BB962C8B-B14F-4D97-AF65-F5344CB8AC3E}">
        <p14:creationId xmlns:p14="http://schemas.microsoft.com/office/powerpoint/2010/main" val="333445865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a:solidFill>
                  <a:srgbClr val="FF0000"/>
                </a:solidFill>
              </a:rPr>
              <a:t>Terminology</a:t>
            </a:r>
          </a:p>
          <a:p>
            <a:pPr lvl="1"/>
            <a:r>
              <a:rPr lang="en-US" dirty="0" err="1"/>
              <a:t>Pheochromocytoma</a:t>
            </a:r>
            <a:r>
              <a:rPr lang="en-US" dirty="0"/>
              <a:t> may also be referred to as adrenal </a:t>
            </a:r>
            <a:r>
              <a:rPr lang="en-US" dirty="0" err="1"/>
              <a:t>paraganglioma</a:t>
            </a:r>
            <a:r>
              <a:rPr lang="en-US" dirty="0"/>
              <a:t> </a:t>
            </a:r>
          </a:p>
          <a:p>
            <a:pPr lvl="1"/>
            <a:r>
              <a:rPr lang="en-US" dirty="0"/>
              <a:t>Distinct from </a:t>
            </a:r>
            <a:r>
              <a:rPr lang="en-US" dirty="0" err="1">
                <a:hlinkClick r:id="rId2"/>
              </a:rPr>
              <a:t>paraganglioma</a:t>
            </a:r>
            <a:r>
              <a:rPr lang="en-US" dirty="0"/>
              <a:t> / extra-adrenal </a:t>
            </a:r>
            <a:r>
              <a:rPr lang="en-US" dirty="0" err="1"/>
              <a:t>pheochromocytoma</a:t>
            </a:r>
            <a:r>
              <a:rPr lang="en-US" dirty="0"/>
              <a:t>, which arises from </a:t>
            </a:r>
            <a:r>
              <a:rPr lang="en-US" dirty="0" err="1"/>
              <a:t>chromaffin</a:t>
            </a:r>
            <a:r>
              <a:rPr lang="en-US" dirty="0"/>
              <a:t> cells of sympathetic ganglia </a:t>
            </a:r>
          </a:p>
          <a:p>
            <a:pPr lvl="1"/>
            <a:r>
              <a:rPr lang="en-US" dirty="0"/>
              <a:t>Distinct from composite </a:t>
            </a:r>
            <a:r>
              <a:rPr lang="en-US" dirty="0" err="1"/>
              <a:t>pheochromocytoma</a:t>
            </a:r>
            <a:r>
              <a:rPr lang="en-US" dirty="0"/>
              <a:t>, which are tumors composed of </a:t>
            </a:r>
            <a:r>
              <a:rPr lang="en-US" dirty="0" err="1"/>
              <a:t>pheochromocytoma</a:t>
            </a:r>
            <a:r>
              <a:rPr lang="en-US" dirty="0"/>
              <a:t> plus </a:t>
            </a:r>
            <a:r>
              <a:rPr lang="en-US" dirty="0" err="1"/>
              <a:t>ganglioneuroma</a:t>
            </a:r>
            <a:r>
              <a:rPr lang="en-US" dirty="0"/>
              <a:t>, </a:t>
            </a:r>
            <a:r>
              <a:rPr lang="en-US" dirty="0" err="1"/>
              <a:t>ganglioneuroblastoma</a:t>
            </a:r>
            <a:r>
              <a:rPr lang="en-US" dirty="0"/>
              <a:t>, </a:t>
            </a:r>
            <a:r>
              <a:rPr lang="en-US" dirty="0" err="1"/>
              <a:t>neuroblastoma</a:t>
            </a:r>
            <a:r>
              <a:rPr lang="en-US" dirty="0"/>
              <a:t> or peripheral nerve sheath tumors </a:t>
            </a:r>
          </a:p>
          <a:p>
            <a:r>
              <a:rPr lang="en-US" b="1" dirty="0" smtClean="0">
                <a:solidFill>
                  <a:srgbClr val="FF0000"/>
                </a:solidFill>
              </a:rPr>
              <a:t>Epidemiology</a:t>
            </a:r>
            <a:endParaRPr lang="en-US" b="1" dirty="0">
              <a:solidFill>
                <a:srgbClr val="FF0000"/>
              </a:solidFill>
            </a:endParaRPr>
          </a:p>
          <a:p>
            <a:pPr lvl="1"/>
            <a:r>
              <a:rPr lang="en-US" dirty="0"/>
              <a:t>Most are sporadic tumors that present in the fourth and fifth decade (</a:t>
            </a:r>
            <a:r>
              <a:rPr lang="en-US" sz="2200" dirty="0">
                <a:hlinkClick r:id="rId3"/>
              </a:rPr>
              <a:t>J Am </a:t>
            </a:r>
            <a:r>
              <a:rPr lang="en-US" sz="2200" dirty="0" err="1">
                <a:hlinkClick r:id="rId3"/>
              </a:rPr>
              <a:t>Coll</a:t>
            </a:r>
            <a:r>
              <a:rPr lang="en-US" sz="2200" dirty="0">
                <a:hlinkClick r:id="rId3"/>
              </a:rPr>
              <a:t> </a:t>
            </a:r>
            <a:r>
              <a:rPr lang="en-US" sz="2200" dirty="0" err="1">
                <a:hlinkClick r:id="rId3"/>
              </a:rPr>
              <a:t>Surg</a:t>
            </a:r>
            <a:r>
              <a:rPr lang="en-US" sz="2200" dirty="0">
                <a:hlinkClick r:id="rId3"/>
              </a:rPr>
              <a:t> 2009;209:727</a:t>
            </a:r>
            <a:r>
              <a:rPr lang="en-US" sz="2200" dirty="0"/>
              <a:t>) </a:t>
            </a:r>
          </a:p>
          <a:p>
            <a:pPr lvl="1"/>
            <a:r>
              <a:rPr lang="en-US" dirty="0"/>
              <a:t>Approximately 33% are associated with hereditary syndromes </a:t>
            </a:r>
            <a:r>
              <a:rPr lang="en-US" dirty="0" smtClean="0"/>
              <a:t>(</a:t>
            </a:r>
            <a:r>
              <a:rPr lang="en-US" sz="2200" dirty="0">
                <a:hlinkClick r:id="rId4"/>
              </a:rPr>
              <a:t>J </a:t>
            </a:r>
            <a:r>
              <a:rPr lang="en-US" sz="2200" dirty="0" err="1">
                <a:hlinkClick r:id="rId4"/>
              </a:rPr>
              <a:t>Clin</a:t>
            </a:r>
            <a:r>
              <a:rPr lang="en-US" sz="2200" dirty="0">
                <a:hlinkClick r:id="rId4"/>
              </a:rPr>
              <a:t> </a:t>
            </a:r>
            <a:r>
              <a:rPr lang="en-US" sz="2200" dirty="0" err="1">
                <a:hlinkClick r:id="rId4"/>
              </a:rPr>
              <a:t>Oncol</a:t>
            </a:r>
            <a:r>
              <a:rPr lang="en-US" sz="2200" dirty="0">
                <a:hlinkClick r:id="rId4"/>
              </a:rPr>
              <a:t> 2005;23:8812</a:t>
            </a:r>
            <a:r>
              <a:rPr lang="en-US" sz="2200" dirty="0"/>
              <a:t>, </a:t>
            </a:r>
            <a:r>
              <a:rPr lang="en-US" sz="2200" dirty="0">
                <a:hlinkClick r:id="rId5"/>
              </a:rPr>
              <a:t>Am J </a:t>
            </a:r>
            <a:r>
              <a:rPr lang="en-US" sz="2200" dirty="0" err="1">
                <a:hlinkClick r:id="rId5"/>
              </a:rPr>
              <a:t>Surg</a:t>
            </a:r>
            <a:r>
              <a:rPr lang="en-US" sz="2200" dirty="0">
                <a:hlinkClick r:id="rId5"/>
              </a:rPr>
              <a:t> </a:t>
            </a:r>
            <a:r>
              <a:rPr lang="en-US" sz="2200" dirty="0" err="1">
                <a:hlinkClick r:id="rId5"/>
              </a:rPr>
              <a:t>Pathol</a:t>
            </a:r>
            <a:r>
              <a:rPr lang="en-US" sz="2200" dirty="0">
                <a:hlinkClick r:id="rId5"/>
              </a:rPr>
              <a:t> 2021;45:1155</a:t>
            </a:r>
            <a:r>
              <a:rPr lang="en-US" sz="2200" dirty="0"/>
              <a:t>) </a:t>
            </a:r>
          </a:p>
          <a:p>
            <a:pPr lvl="2"/>
            <a:r>
              <a:rPr lang="en-US" dirty="0"/>
              <a:t>Present 1 - 2 decades earlier than sporadic </a:t>
            </a:r>
          </a:p>
          <a:p>
            <a:pPr lvl="2"/>
            <a:r>
              <a:rPr lang="en-US" dirty="0"/>
              <a:t>More commonly bilateral versus sporadic (</a:t>
            </a:r>
            <a:r>
              <a:rPr lang="en-US" dirty="0">
                <a:hlinkClick r:id="rId4"/>
              </a:rPr>
              <a:t>J </a:t>
            </a:r>
            <a:r>
              <a:rPr lang="en-US" dirty="0" err="1">
                <a:hlinkClick r:id="rId4"/>
              </a:rPr>
              <a:t>Clin</a:t>
            </a:r>
            <a:r>
              <a:rPr lang="en-US" dirty="0">
                <a:hlinkClick r:id="rId4"/>
              </a:rPr>
              <a:t> </a:t>
            </a:r>
            <a:r>
              <a:rPr lang="en-US" dirty="0" err="1">
                <a:hlinkClick r:id="rId4"/>
              </a:rPr>
              <a:t>Oncol</a:t>
            </a:r>
            <a:r>
              <a:rPr lang="en-US" dirty="0">
                <a:hlinkClick r:id="rId4"/>
              </a:rPr>
              <a:t> 2005;23:8812</a:t>
            </a:r>
            <a:r>
              <a:rPr lang="en-US" dirty="0"/>
              <a:t>, </a:t>
            </a:r>
            <a:r>
              <a:rPr lang="en-US" dirty="0">
                <a:hlinkClick r:id="rId6"/>
              </a:rPr>
              <a:t>Endocrinology 2011;152:2133</a:t>
            </a:r>
            <a:r>
              <a:rPr lang="en-US" dirty="0"/>
              <a:t>) </a:t>
            </a:r>
          </a:p>
        </p:txBody>
      </p:sp>
    </p:spTree>
    <p:extLst>
      <p:ext uri="{BB962C8B-B14F-4D97-AF65-F5344CB8AC3E}">
        <p14:creationId xmlns:p14="http://schemas.microsoft.com/office/powerpoint/2010/main" val="408403375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endParaRPr lang="en-US" b="1" dirty="0"/>
          </a:p>
        </p:txBody>
      </p:sp>
      <p:sp>
        <p:nvSpPr>
          <p:cNvPr id="3" name="Content Placeholder 2"/>
          <p:cNvSpPr>
            <a:spLocks noGrp="1"/>
          </p:cNvSpPr>
          <p:nvPr>
            <p:ph sz="half" idx="1"/>
          </p:nvPr>
        </p:nvSpPr>
        <p:spPr/>
        <p:txBody>
          <a:bodyPr>
            <a:normAutofit fontScale="70000" lnSpcReduction="20000"/>
          </a:bodyPr>
          <a:lstStyle/>
          <a:p>
            <a:r>
              <a:rPr lang="en-US" b="1" dirty="0">
                <a:solidFill>
                  <a:srgbClr val="FF0000"/>
                </a:solidFill>
              </a:rPr>
              <a:t>Etiology</a:t>
            </a:r>
          </a:p>
          <a:p>
            <a:r>
              <a:rPr lang="en-US" dirty="0"/>
              <a:t>Approximately 30% are hereditary and include the following autosomal dominant disorders: </a:t>
            </a:r>
          </a:p>
          <a:p>
            <a:pPr lvl="1"/>
            <a:r>
              <a:rPr lang="en-US" dirty="0"/>
              <a:t>Von </a:t>
            </a:r>
            <a:r>
              <a:rPr lang="en-US" dirty="0" err="1"/>
              <a:t>Hippel-Lindau</a:t>
            </a:r>
            <a:r>
              <a:rPr lang="en-US" dirty="0"/>
              <a:t> syndrome </a:t>
            </a:r>
          </a:p>
          <a:p>
            <a:pPr lvl="1"/>
            <a:r>
              <a:rPr lang="en-US" dirty="0"/>
              <a:t>Multiple endocrine </a:t>
            </a:r>
            <a:r>
              <a:rPr lang="en-US" dirty="0" err="1"/>
              <a:t>neoplasia</a:t>
            </a:r>
            <a:r>
              <a:rPr lang="en-US" dirty="0"/>
              <a:t> type 2 (MEN2) </a:t>
            </a:r>
          </a:p>
          <a:p>
            <a:pPr lvl="1"/>
            <a:r>
              <a:rPr lang="en-US" dirty="0"/>
              <a:t>Neurofibromatosis type 1 (NF1) </a:t>
            </a:r>
          </a:p>
          <a:p>
            <a:pPr lvl="1"/>
            <a:r>
              <a:rPr lang="en-US" dirty="0"/>
              <a:t>Familial </a:t>
            </a:r>
            <a:r>
              <a:rPr lang="en-US" dirty="0" err="1"/>
              <a:t>paraganglioma</a:t>
            </a:r>
            <a:r>
              <a:rPr lang="en-US" dirty="0"/>
              <a:t> (</a:t>
            </a:r>
            <a:r>
              <a:rPr lang="en-US" dirty="0">
                <a:hlinkClick r:id="rId2"/>
              </a:rPr>
              <a:t>Cancer Genet 2012;205:1</a:t>
            </a:r>
            <a:r>
              <a:rPr lang="en-US" dirty="0"/>
              <a:t>, </a:t>
            </a:r>
            <a:r>
              <a:rPr lang="en-US" dirty="0">
                <a:hlinkClick r:id="rId3"/>
              </a:rPr>
              <a:t>J </a:t>
            </a:r>
            <a:r>
              <a:rPr lang="en-US" dirty="0" err="1">
                <a:hlinkClick r:id="rId3"/>
              </a:rPr>
              <a:t>Clin</a:t>
            </a:r>
            <a:r>
              <a:rPr lang="en-US" dirty="0">
                <a:hlinkClick r:id="rId3"/>
              </a:rPr>
              <a:t> </a:t>
            </a:r>
            <a:r>
              <a:rPr lang="en-US" dirty="0" err="1">
                <a:hlinkClick r:id="rId3"/>
              </a:rPr>
              <a:t>Endocrinol</a:t>
            </a:r>
            <a:r>
              <a:rPr lang="en-US" dirty="0">
                <a:hlinkClick r:id="rId3"/>
              </a:rPr>
              <a:t> </a:t>
            </a:r>
            <a:r>
              <a:rPr lang="en-US" dirty="0" err="1">
                <a:hlinkClick r:id="rId3"/>
              </a:rPr>
              <a:t>Metab</a:t>
            </a:r>
            <a:r>
              <a:rPr lang="en-US" dirty="0">
                <a:hlinkClick r:id="rId3"/>
              </a:rPr>
              <a:t> 2017;102:3296</a:t>
            </a:r>
            <a:r>
              <a:rPr lang="en-US" dirty="0"/>
              <a:t>, </a:t>
            </a:r>
            <a:r>
              <a:rPr lang="en-US" dirty="0">
                <a:hlinkClick r:id="rId4"/>
              </a:rPr>
              <a:t>Am J </a:t>
            </a:r>
            <a:r>
              <a:rPr lang="en-US" dirty="0" err="1">
                <a:hlinkClick r:id="rId4"/>
              </a:rPr>
              <a:t>Surg</a:t>
            </a:r>
            <a:r>
              <a:rPr lang="en-US" dirty="0">
                <a:hlinkClick r:id="rId4"/>
              </a:rPr>
              <a:t> </a:t>
            </a:r>
            <a:r>
              <a:rPr lang="en-US" dirty="0" err="1">
                <a:hlinkClick r:id="rId4"/>
              </a:rPr>
              <a:t>Pathol</a:t>
            </a:r>
            <a:r>
              <a:rPr lang="en-US" dirty="0">
                <a:hlinkClick r:id="rId4"/>
              </a:rPr>
              <a:t> 2021;45:1155</a:t>
            </a:r>
            <a:r>
              <a:rPr lang="en-US" dirty="0"/>
              <a:t>) </a:t>
            </a:r>
          </a:p>
          <a:p>
            <a:r>
              <a:rPr lang="en-US" dirty="0"/>
              <a:t>Suspect hereditary etiology when: </a:t>
            </a:r>
          </a:p>
          <a:p>
            <a:pPr lvl="1"/>
            <a:r>
              <a:rPr lang="en-US" dirty="0"/>
              <a:t>Family history or symptoms of a syndrome </a:t>
            </a:r>
          </a:p>
          <a:p>
            <a:pPr lvl="1"/>
            <a:r>
              <a:rPr lang="en-US" dirty="0"/>
              <a:t>Bilateral tumors </a:t>
            </a:r>
          </a:p>
          <a:p>
            <a:pPr lvl="1"/>
            <a:r>
              <a:rPr lang="en-US" dirty="0"/>
              <a:t>Presentation of tumor &lt; 45 years of age </a:t>
            </a:r>
          </a:p>
          <a:p>
            <a:pPr lvl="1"/>
            <a:r>
              <a:rPr lang="en-US" dirty="0" err="1"/>
              <a:t>Paraganglioma</a:t>
            </a:r>
            <a:r>
              <a:rPr lang="en-US" dirty="0"/>
              <a:t> concurrent with </a:t>
            </a:r>
            <a:r>
              <a:rPr lang="en-US" dirty="0" err="1"/>
              <a:t>pheochromocytoma</a:t>
            </a:r>
            <a:r>
              <a:rPr lang="en-US" dirty="0"/>
              <a:t> </a:t>
            </a:r>
          </a:p>
        </p:txBody>
      </p:sp>
      <p:sp>
        <p:nvSpPr>
          <p:cNvPr id="4" name="Content Placeholder 3"/>
          <p:cNvSpPr>
            <a:spLocks noGrp="1"/>
          </p:cNvSpPr>
          <p:nvPr>
            <p:ph sz="half" idx="2"/>
          </p:nvPr>
        </p:nvSpPr>
        <p:spPr/>
        <p:txBody>
          <a:bodyPr>
            <a:normAutofit fontScale="70000" lnSpcReduction="20000"/>
          </a:bodyPr>
          <a:lstStyle/>
          <a:p>
            <a:r>
              <a:rPr lang="en-US" b="1">
                <a:solidFill>
                  <a:srgbClr val="FF0000"/>
                </a:solidFill>
              </a:rPr>
              <a:t>Clinical features</a:t>
            </a:r>
          </a:p>
          <a:p>
            <a:r>
              <a:rPr lang="en-US"/>
              <a:t>Classic triad of episodic headaches, sweating and tachycardia present in about 30% (</a:t>
            </a:r>
            <a:r>
              <a:rPr lang="en-US">
                <a:hlinkClick r:id="rId5"/>
              </a:rPr>
              <a:t>Eur J Endocrinol 2004;150:681</a:t>
            </a:r>
            <a:r>
              <a:rPr lang="en-US"/>
              <a:t>) </a:t>
            </a:r>
          </a:p>
          <a:p>
            <a:r>
              <a:rPr lang="en-US"/>
              <a:t>Other common features: palpitations, anxiety, postural hypotension and paroxysmal hypertension (normal in 10 - 30%) (</a:t>
            </a:r>
            <a:r>
              <a:rPr lang="en-US">
                <a:hlinkClick r:id="rId6"/>
              </a:rPr>
              <a:t>Curr Probl Cancer 2014;38:7</a:t>
            </a:r>
            <a:r>
              <a:rPr lang="en-US"/>
              <a:t>, </a:t>
            </a:r>
            <a:r>
              <a:rPr lang="en-US">
                <a:hlinkClick r:id="rId7"/>
              </a:rPr>
              <a:t>Exp Clin Endocrinol Diabetes 2016;124:372</a:t>
            </a:r>
            <a:r>
              <a:rPr lang="en-US"/>
              <a:t>) </a:t>
            </a:r>
          </a:p>
          <a:p>
            <a:r>
              <a:rPr lang="en-US"/>
              <a:t>10 - 30% present with adrenal incidentaloma and no symptoms (subclinical pheochromocytoma) (</a:t>
            </a:r>
            <a:r>
              <a:rPr lang="en-US">
                <a:hlinkClick r:id="rId8"/>
              </a:rPr>
              <a:t>Arch Surg 2007;142:870</a:t>
            </a:r>
            <a:r>
              <a:rPr lang="en-US"/>
              <a:t>) </a:t>
            </a:r>
          </a:p>
          <a:p>
            <a:r>
              <a:rPr lang="en-US"/>
              <a:t>Additional features / symptoms may be present in hereditary syndromes associated with pheochromocytoma </a:t>
            </a:r>
            <a:endParaRPr lang="en-US" dirty="0"/>
          </a:p>
        </p:txBody>
      </p:sp>
    </p:spTree>
    <p:extLst>
      <p:ext uri="{BB962C8B-B14F-4D97-AF65-F5344CB8AC3E}">
        <p14:creationId xmlns:p14="http://schemas.microsoft.com/office/powerpoint/2010/main" val="14468371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r>
              <a:rPr lang="en-US" b="1" dirty="0" smtClean="0"/>
              <a:t> - </a:t>
            </a:r>
            <a:r>
              <a:rPr lang="en-US" dirty="0"/>
              <a:t>Radiology description</a:t>
            </a:r>
            <a:br>
              <a:rPr lang="en-US" dirty="0"/>
            </a:br>
            <a:endParaRPr lang="en-US" b="1" dirty="0"/>
          </a:p>
        </p:txBody>
      </p:sp>
      <p:sp>
        <p:nvSpPr>
          <p:cNvPr id="4" name="Content Placeholder 3"/>
          <p:cNvSpPr>
            <a:spLocks noGrp="1"/>
          </p:cNvSpPr>
          <p:nvPr>
            <p:ph sz="half" idx="1"/>
          </p:nvPr>
        </p:nvSpPr>
        <p:spPr>
          <a:xfrm>
            <a:off x="838200" y="1825624"/>
            <a:ext cx="5181600" cy="4935783"/>
          </a:xfrm>
        </p:spPr>
        <p:txBody>
          <a:bodyPr>
            <a:normAutofit fontScale="62500" lnSpcReduction="20000"/>
          </a:bodyPr>
          <a:lstStyle/>
          <a:p>
            <a:r>
              <a:rPr lang="en-US" dirty="0" smtClean="0"/>
              <a:t>CT </a:t>
            </a:r>
            <a:r>
              <a:rPr lang="en-US" dirty="0"/>
              <a:t>is imaging modality of choice for visualizing lesions ≥ 0.5 cm </a:t>
            </a:r>
          </a:p>
          <a:p>
            <a:pPr lvl="1"/>
            <a:r>
              <a:rPr lang="en-US" dirty="0"/>
              <a:t>MRI second line if patient has metastatic disease or contraindication to radiation (</a:t>
            </a:r>
            <a:r>
              <a:rPr lang="en-US" dirty="0">
                <a:hlinkClick r:id="rId2"/>
              </a:rPr>
              <a:t>Best </a:t>
            </a:r>
            <a:r>
              <a:rPr lang="en-US" dirty="0" err="1">
                <a:hlinkClick r:id="rId2"/>
              </a:rPr>
              <a:t>Pract</a:t>
            </a:r>
            <a:r>
              <a:rPr lang="en-US" dirty="0">
                <a:hlinkClick r:id="rId2"/>
              </a:rPr>
              <a:t> Res </a:t>
            </a:r>
            <a:r>
              <a:rPr lang="en-US" dirty="0" err="1">
                <a:hlinkClick r:id="rId2"/>
              </a:rPr>
              <a:t>Clin</a:t>
            </a:r>
            <a:r>
              <a:rPr lang="en-US" dirty="0">
                <a:hlinkClick r:id="rId2"/>
              </a:rPr>
              <a:t> </a:t>
            </a:r>
            <a:r>
              <a:rPr lang="en-US" dirty="0" err="1">
                <a:hlinkClick r:id="rId2"/>
              </a:rPr>
              <a:t>Endocrinol</a:t>
            </a:r>
            <a:r>
              <a:rPr lang="en-US" dirty="0">
                <a:hlinkClick r:id="rId2"/>
              </a:rPr>
              <a:t> </a:t>
            </a:r>
            <a:r>
              <a:rPr lang="en-US" dirty="0" err="1">
                <a:hlinkClick r:id="rId2"/>
              </a:rPr>
              <a:t>Metab</a:t>
            </a:r>
            <a:r>
              <a:rPr lang="en-US" dirty="0">
                <a:hlinkClick r:id="rId2"/>
              </a:rPr>
              <a:t> 2019:101346</a:t>
            </a:r>
            <a:r>
              <a:rPr lang="en-US" dirty="0"/>
              <a:t>) </a:t>
            </a:r>
          </a:p>
          <a:p>
            <a:r>
              <a:rPr lang="en-US" dirty="0"/>
              <a:t>CT features that suggest malignancy versus adenoma: </a:t>
            </a:r>
          </a:p>
          <a:p>
            <a:pPr lvl="1"/>
            <a:r>
              <a:rPr lang="en-US" dirty="0"/>
              <a:t>Unenhanced attenuation of ≤ 10 HU </a:t>
            </a:r>
          </a:p>
          <a:p>
            <a:pPr lvl="1"/>
            <a:r>
              <a:rPr lang="en-US" dirty="0"/>
              <a:t>Spherical shape, rim enhancement and sharp necrotic borders more frequent in </a:t>
            </a:r>
            <a:r>
              <a:rPr lang="en-US" dirty="0" err="1"/>
              <a:t>pheochromocytomas</a:t>
            </a:r>
            <a:r>
              <a:rPr lang="en-US" dirty="0"/>
              <a:t> versus other adrenal tumors (</a:t>
            </a:r>
            <a:r>
              <a:rPr lang="en-US" dirty="0">
                <a:hlinkClick r:id="rId3"/>
              </a:rPr>
              <a:t>Biomed Pap Med </a:t>
            </a:r>
            <a:r>
              <a:rPr lang="en-US" dirty="0" err="1">
                <a:hlinkClick r:id="rId3"/>
              </a:rPr>
              <a:t>Fac</a:t>
            </a:r>
            <a:r>
              <a:rPr lang="en-US" dirty="0">
                <a:hlinkClick r:id="rId3"/>
              </a:rPr>
              <a:t> </a:t>
            </a:r>
            <a:r>
              <a:rPr lang="en-US" dirty="0" err="1">
                <a:hlinkClick r:id="rId3"/>
              </a:rPr>
              <a:t>Univ</a:t>
            </a:r>
            <a:r>
              <a:rPr lang="en-US" dirty="0">
                <a:hlinkClick r:id="rId3"/>
              </a:rPr>
              <a:t> </a:t>
            </a:r>
            <a:r>
              <a:rPr lang="en-US" dirty="0" err="1">
                <a:hlinkClick r:id="rId3"/>
              </a:rPr>
              <a:t>Palacky</a:t>
            </a:r>
            <a:r>
              <a:rPr lang="en-US" dirty="0">
                <a:hlinkClick r:id="rId3"/>
              </a:rPr>
              <a:t> Olomouc Czech </a:t>
            </a:r>
            <a:r>
              <a:rPr lang="en-US" dirty="0" err="1">
                <a:hlinkClick r:id="rId3"/>
              </a:rPr>
              <a:t>Repub</a:t>
            </a:r>
            <a:r>
              <a:rPr lang="en-US" dirty="0">
                <a:hlinkClick r:id="rId3"/>
              </a:rPr>
              <a:t> 2019;163:212</a:t>
            </a:r>
            <a:r>
              <a:rPr lang="en-US" dirty="0"/>
              <a:t>) </a:t>
            </a:r>
          </a:p>
          <a:p>
            <a:r>
              <a:rPr lang="en-US" dirty="0"/>
              <a:t>Other imaging (if negative CT with positive clinical and laboratory findings): </a:t>
            </a:r>
          </a:p>
          <a:p>
            <a:pPr lvl="1"/>
            <a:r>
              <a:rPr lang="en-US" baseline="30000" dirty="0"/>
              <a:t>123</a:t>
            </a:r>
            <a:r>
              <a:rPr lang="en-US" dirty="0"/>
              <a:t>I </a:t>
            </a:r>
            <a:r>
              <a:rPr lang="en-US" dirty="0" err="1"/>
              <a:t>metaiodobenzylguanidine</a:t>
            </a:r>
            <a:r>
              <a:rPr lang="en-US" dirty="0"/>
              <a:t> (MIBG) uptake </a:t>
            </a:r>
            <a:r>
              <a:rPr lang="en-US" dirty="0" err="1"/>
              <a:t>scintigraphy</a:t>
            </a:r>
            <a:r>
              <a:rPr lang="en-US" dirty="0"/>
              <a:t> sensitive and specific for sporadic </a:t>
            </a:r>
            <a:r>
              <a:rPr lang="en-US" dirty="0" err="1"/>
              <a:t>pheochromocytoma</a:t>
            </a:r>
            <a:r>
              <a:rPr lang="en-US" dirty="0"/>
              <a:t> ≥ 1 cm (</a:t>
            </a:r>
            <a:r>
              <a:rPr lang="en-US" dirty="0">
                <a:hlinkClick r:id="rId2"/>
              </a:rPr>
              <a:t>Best </a:t>
            </a:r>
            <a:r>
              <a:rPr lang="en-US" dirty="0" err="1">
                <a:hlinkClick r:id="rId2"/>
              </a:rPr>
              <a:t>Pract</a:t>
            </a:r>
            <a:r>
              <a:rPr lang="en-US" dirty="0">
                <a:hlinkClick r:id="rId2"/>
              </a:rPr>
              <a:t> Res </a:t>
            </a:r>
            <a:r>
              <a:rPr lang="en-US" dirty="0" err="1">
                <a:hlinkClick r:id="rId2"/>
              </a:rPr>
              <a:t>Clin</a:t>
            </a:r>
            <a:r>
              <a:rPr lang="en-US" dirty="0">
                <a:hlinkClick r:id="rId2"/>
              </a:rPr>
              <a:t> </a:t>
            </a:r>
            <a:r>
              <a:rPr lang="en-US" dirty="0" err="1">
                <a:hlinkClick r:id="rId2"/>
              </a:rPr>
              <a:t>Endocrinol</a:t>
            </a:r>
            <a:r>
              <a:rPr lang="en-US" dirty="0">
                <a:hlinkClick r:id="rId2"/>
              </a:rPr>
              <a:t> </a:t>
            </a:r>
            <a:r>
              <a:rPr lang="en-US" dirty="0" err="1">
                <a:hlinkClick r:id="rId2"/>
              </a:rPr>
              <a:t>Metab</a:t>
            </a:r>
            <a:r>
              <a:rPr lang="en-US" dirty="0">
                <a:hlinkClick r:id="rId2"/>
              </a:rPr>
              <a:t> 2019:101346</a:t>
            </a:r>
            <a:r>
              <a:rPr lang="en-US" dirty="0"/>
              <a:t>) </a:t>
            </a:r>
          </a:p>
          <a:p>
            <a:pPr lvl="1"/>
            <a:r>
              <a:rPr lang="en-US" dirty="0"/>
              <a:t>PET imaging: </a:t>
            </a:r>
            <a:r>
              <a:rPr lang="en-US" baseline="30000" dirty="0"/>
              <a:t>18</a:t>
            </a:r>
            <a:r>
              <a:rPr lang="en-US" dirty="0"/>
              <a:t>F </a:t>
            </a:r>
            <a:r>
              <a:rPr lang="en-US" dirty="0" err="1"/>
              <a:t>fluorodeoxyglucose</a:t>
            </a:r>
            <a:r>
              <a:rPr lang="en-US" dirty="0"/>
              <a:t> (</a:t>
            </a:r>
            <a:r>
              <a:rPr lang="en-US" baseline="30000" dirty="0"/>
              <a:t>18</a:t>
            </a:r>
            <a:r>
              <a:rPr lang="en-US" dirty="0"/>
              <a:t>F-FDG), </a:t>
            </a:r>
            <a:r>
              <a:rPr lang="en-US" baseline="30000" dirty="0"/>
              <a:t>18</a:t>
            </a:r>
            <a:r>
              <a:rPr lang="en-US" dirty="0"/>
              <a:t>F </a:t>
            </a:r>
            <a:r>
              <a:rPr lang="en-US" dirty="0" err="1"/>
              <a:t>fluoro</a:t>
            </a:r>
            <a:r>
              <a:rPr lang="en-US" dirty="0"/>
              <a:t> l </a:t>
            </a:r>
            <a:r>
              <a:rPr lang="en-US" dirty="0" err="1"/>
              <a:t>dihydroxyphenylalanine</a:t>
            </a:r>
            <a:r>
              <a:rPr lang="en-US" dirty="0"/>
              <a:t> (</a:t>
            </a:r>
            <a:r>
              <a:rPr lang="en-US" baseline="30000" dirty="0"/>
              <a:t>18</a:t>
            </a:r>
            <a:r>
              <a:rPr lang="en-US" dirty="0"/>
              <a:t>F-DOPA), </a:t>
            </a:r>
            <a:r>
              <a:rPr lang="en-US" baseline="30000" dirty="0"/>
              <a:t>68</a:t>
            </a:r>
            <a:r>
              <a:rPr lang="en-US" dirty="0"/>
              <a:t>Ga labeled </a:t>
            </a:r>
            <a:r>
              <a:rPr lang="en-US" dirty="0" err="1"/>
              <a:t>somatostatin</a:t>
            </a:r>
            <a:r>
              <a:rPr lang="en-US" dirty="0"/>
              <a:t> receptor analogs (</a:t>
            </a:r>
            <a:r>
              <a:rPr lang="en-US" dirty="0">
                <a:hlinkClick r:id="rId4"/>
              </a:rPr>
              <a:t>PET </a:t>
            </a:r>
            <a:r>
              <a:rPr lang="en-US" dirty="0" err="1">
                <a:hlinkClick r:id="rId4"/>
              </a:rPr>
              <a:t>Clin</a:t>
            </a:r>
            <a:r>
              <a:rPr lang="en-US" dirty="0">
                <a:hlinkClick r:id="rId4"/>
              </a:rPr>
              <a:t> 2014;9:43</a:t>
            </a:r>
            <a:r>
              <a:rPr lang="en-US" dirty="0"/>
              <a:t>, </a:t>
            </a:r>
            <a:r>
              <a:rPr lang="en-US" dirty="0" err="1">
                <a:hlinkClick r:id="rId5"/>
              </a:rPr>
              <a:t>Eur</a:t>
            </a:r>
            <a:r>
              <a:rPr lang="en-US" dirty="0">
                <a:hlinkClick r:id="rId5"/>
              </a:rPr>
              <a:t> J </a:t>
            </a:r>
            <a:r>
              <a:rPr lang="en-US" dirty="0" err="1">
                <a:hlinkClick r:id="rId5"/>
              </a:rPr>
              <a:t>Nucl</a:t>
            </a:r>
            <a:r>
              <a:rPr lang="en-US" dirty="0">
                <a:hlinkClick r:id="rId5"/>
              </a:rPr>
              <a:t> Med </a:t>
            </a:r>
            <a:r>
              <a:rPr lang="en-US" dirty="0" err="1">
                <a:hlinkClick r:id="rId5"/>
              </a:rPr>
              <a:t>Mol</a:t>
            </a:r>
            <a:r>
              <a:rPr lang="en-US" dirty="0">
                <a:hlinkClick r:id="rId5"/>
              </a:rPr>
              <a:t> Imaging 2014;41:494</a:t>
            </a:r>
            <a:r>
              <a:rPr lang="en-US" dirty="0"/>
              <a:t>) </a:t>
            </a:r>
          </a:p>
          <a:p>
            <a:endParaRPr lang="en-US" dirty="0"/>
          </a:p>
        </p:txBody>
      </p:sp>
      <p:pic>
        <p:nvPicPr>
          <p:cNvPr id="6" name="Content Placeholder 5"/>
          <p:cNvPicPr>
            <a:picLocks noGrp="1" noChangeAspect="1"/>
          </p:cNvPicPr>
          <p:nvPr>
            <p:ph sz="half" idx="2"/>
          </p:nvPr>
        </p:nvPicPr>
        <p:blipFill>
          <a:blip r:embed="rId6">
            <a:extLst>
              <a:ext uri="{28A0092B-C50C-407E-A947-70E740481C1C}">
                <a14:useLocalDpi xmlns:a14="http://schemas.microsoft.com/office/drawing/2010/main" val="0"/>
              </a:ext>
            </a:extLst>
          </a:blip>
          <a:stretch>
            <a:fillRect/>
          </a:stretch>
        </p:blipFill>
        <p:spPr>
          <a:xfrm>
            <a:off x="6172200" y="2269222"/>
            <a:ext cx="5181600" cy="3464144"/>
          </a:xfrm>
        </p:spPr>
      </p:pic>
    </p:spTree>
    <p:extLst>
      <p:ext uri="{BB962C8B-B14F-4D97-AF65-F5344CB8AC3E}">
        <p14:creationId xmlns:p14="http://schemas.microsoft.com/office/powerpoint/2010/main" val="18332603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Thyroid cancer </a:t>
            </a:r>
            <a:r>
              <a:rPr lang="en-US" b="1" dirty="0" smtClean="0"/>
              <a:t> - </a:t>
            </a:r>
            <a:r>
              <a:rPr lang="en-US" dirty="0" smtClean="0"/>
              <a:t>Epidemiology</a:t>
            </a:r>
            <a:endParaRPr lang="en-US" dirty="0"/>
          </a:p>
        </p:txBody>
      </p:sp>
      <p:sp>
        <p:nvSpPr>
          <p:cNvPr id="3" name="Content Placeholder 2"/>
          <p:cNvSpPr>
            <a:spLocks noGrp="1"/>
          </p:cNvSpPr>
          <p:nvPr>
            <p:ph idx="1"/>
          </p:nvPr>
        </p:nvSpPr>
        <p:spPr/>
        <p:txBody>
          <a:bodyPr/>
          <a:lstStyle/>
          <a:p>
            <a:r>
              <a:rPr lang="en-US" dirty="0"/>
              <a:t>Often estrogen receptor positive, which may explain female predominance of tumors in reproductive years (for other ages, incidence in males and females is similar, </a:t>
            </a:r>
            <a:r>
              <a:rPr lang="en-US" sz="2000" dirty="0">
                <a:hlinkClick r:id="rId2"/>
              </a:rPr>
              <a:t>Mod </a:t>
            </a:r>
            <a:r>
              <a:rPr lang="en-US" sz="2000" dirty="0" err="1">
                <a:hlinkClick r:id="rId2"/>
              </a:rPr>
              <a:t>Pathol</a:t>
            </a:r>
            <a:r>
              <a:rPr lang="en-US" sz="2000" dirty="0">
                <a:hlinkClick r:id="rId2"/>
              </a:rPr>
              <a:t> 2003;16:437</a:t>
            </a:r>
            <a:r>
              <a:rPr lang="en-US" sz="2000" dirty="0"/>
              <a:t>, </a:t>
            </a:r>
            <a:r>
              <a:rPr lang="en-US" sz="2000" dirty="0">
                <a:hlinkClick r:id="rId3"/>
              </a:rPr>
              <a:t>Arch </a:t>
            </a:r>
            <a:r>
              <a:rPr lang="en-US" sz="2000" dirty="0" err="1">
                <a:hlinkClick r:id="rId3"/>
              </a:rPr>
              <a:t>Pathol</a:t>
            </a:r>
            <a:r>
              <a:rPr lang="en-US" sz="2000" dirty="0">
                <a:hlinkClick r:id="rId3"/>
              </a:rPr>
              <a:t> Lab Med 1991;115:1203</a:t>
            </a:r>
            <a:r>
              <a:rPr lang="en-US" sz="2000" dirty="0"/>
              <a:t>) </a:t>
            </a:r>
          </a:p>
          <a:p>
            <a:r>
              <a:rPr lang="en-US" dirty="0"/>
              <a:t>More common in U.S. whites than blacks, for unknown reasons </a:t>
            </a:r>
            <a:r>
              <a:rPr lang="en-US" sz="2000" dirty="0"/>
              <a:t>(</a:t>
            </a:r>
            <a:r>
              <a:rPr lang="en-US" sz="2000" dirty="0">
                <a:hlinkClick r:id="rId4"/>
              </a:rPr>
              <a:t>Ann </a:t>
            </a:r>
            <a:r>
              <a:rPr lang="en-US" sz="2000" dirty="0" err="1">
                <a:hlinkClick r:id="rId4"/>
              </a:rPr>
              <a:t>Surg</a:t>
            </a:r>
            <a:r>
              <a:rPr lang="en-US" sz="2000" dirty="0">
                <a:hlinkClick r:id="rId4"/>
              </a:rPr>
              <a:t> </a:t>
            </a:r>
            <a:r>
              <a:rPr lang="en-US" sz="2000" dirty="0" err="1">
                <a:hlinkClick r:id="rId4"/>
              </a:rPr>
              <a:t>Oncol</a:t>
            </a:r>
            <a:r>
              <a:rPr lang="en-US" sz="2000" dirty="0">
                <a:hlinkClick r:id="rId4"/>
              </a:rPr>
              <a:t> 2008;15:1169</a:t>
            </a:r>
            <a:r>
              <a:rPr lang="en-US" sz="2000" dirty="0"/>
              <a:t>) </a:t>
            </a:r>
          </a:p>
          <a:p>
            <a:r>
              <a:rPr lang="en-US" dirty="0"/>
              <a:t>Increased risk for children exposed to ionizing radiation (</a:t>
            </a:r>
            <a:r>
              <a:rPr lang="en-US" sz="2000" dirty="0">
                <a:hlinkClick r:id="rId5"/>
              </a:rPr>
              <a:t>Cancer Causes Control 2009;20:75</a:t>
            </a:r>
            <a:r>
              <a:rPr lang="en-US" sz="2000" dirty="0"/>
              <a:t>)</a:t>
            </a:r>
            <a:r>
              <a:rPr lang="en-US" dirty="0"/>
              <a:t>, particularly under age 1 year </a:t>
            </a:r>
            <a:r>
              <a:rPr lang="en-US" sz="2000" dirty="0"/>
              <a:t>(</a:t>
            </a:r>
            <a:r>
              <a:rPr lang="en-US" sz="2000" dirty="0">
                <a:hlinkClick r:id="rId6"/>
              </a:rPr>
              <a:t>Best </a:t>
            </a:r>
            <a:r>
              <a:rPr lang="en-US" sz="2000" dirty="0" err="1">
                <a:hlinkClick r:id="rId6"/>
              </a:rPr>
              <a:t>Pract</a:t>
            </a:r>
            <a:r>
              <a:rPr lang="en-US" sz="2000" dirty="0">
                <a:hlinkClick r:id="rId6"/>
              </a:rPr>
              <a:t> Res </a:t>
            </a:r>
            <a:r>
              <a:rPr lang="en-US" sz="2000" dirty="0" err="1">
                <a:hlinkClick r:id="rId6"/>
              </a:rPr>
              <a:t>Clin</a:t>
            </a:r>
            <a:r>
              <a:rPr lang="en-US" sz="2000" dirty="0">
                <a:hlinkClick r:id="rId6"/>
              </a:rPr>
              <a:t> </a:t>
            </a:r>
            <a:r>
              <a:rPr lang="en-US" sz="2000" dirty="0" err="1">
                <a:hlinkClick r:id="rId6"/>
              </a:rPr>
              <a:t>Endocrinol</a:t>
            </a:r>
            <a:r>
              <a:rPr lang="en-US" sz="2000" dirty="0">
                <a:hlinkClick r:id="rId6"/>
              </a:rPr>
              <a:t> </a:t>
            </a:r>
            <a:r>
              <a:rPr lang="en-US" sz="2000" dirty="0" err="1">
                <a:hlinkClick r:id="rId6"/>
              </a:rPr>
              <a:t>Metab</a:t>
            </a:r>
            <a:r>
              <a:rPr lang="en-US" sz="2000" dirty="0">
                <a:hlinkClick r:id="rId6"/>
              </a:rPr>
              <a:t> 2008;22:1061</a:t>
            </a:r>
            <a:r>
              <a:rPr lang="en-US" sz="2000" dirty="0"/>
              <a:t>)</a:t>
            </a:r>
            <a:r>
              <a:rPr lang="en-US" dirty="0"/>
              <a:t>, women atomic bomb survivors in Japan </a:t>
            </a:r>
            <a:r>
              <a:rPr lang="en-US" sz="2000" dirty="0"/>
              <a:t>(</a:t>
            </a:r>
            <a:r>
              <a:rPr lang="en-US" sz="2000" dirty="0">
                <a:hlinkClick r:id="rId7"/>
              </a:rPr>
              <a:t>Epidemiology 2009;20:181</a:t>
            </a:r>
            <a:r>
              <a:rPr lang="en-US" sz="2000" dirty="0"/>
              <a:t>) </a:t>
            </a:r>
          </a:p>
        </p:txBody>
      </p:sp>
    </p:spTree>
    <p:extLst>
      <p:ext uri="{BB962C8B-B14F-4D97-AF65-F5344CB8AC3E}">
        <p14:creationId xmlns:p14="http://schemas.microsoft.com/office/powerpoint/2010/main" val="3739705317"/>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r>
              <a:rPr lang="en-US" b="1" dirty="0" smtClean="0"/>
              <a:t> - </a:t>
            </a:r>
            <a:r>
              <a:rPr lang="en-US" dirty="0"/>
              <a:t>Gross description</a:t>
            </a:r>
            <a:br>
              <a:rPr lang="en-US" dirty="0"/>
            </a:br>
            <a:endParaRPr lang="en-US" b="1" dirty="0"/>
          </a:p>
        </p:txBody>
      </p:sp>
      <p:sp>
        <p:nvSpPr>
          <p:cNvPr id="4" name="Content Placeholder 3"/>
          <p:cNvSpPr>
            <a:spLocks noGrp="1"/>
          </p:cNvSpPr>
          <p:nvPr>
            <p:ph sz="half" idx="1"/>
          </p:nvPr>
        </p:nvSpPr>
        <p:spPr/>
        <p:txBody>
          <a:bodyPr>
            <a:normAutofit fontScale="77500" lnSpcReduction="20000"/>
          </a:bodyPr>
          <a:lstStyle/>
          <a:p>
            <a:r>
              <a:rPr lang="en-US" dirty="0" smtClean="0"/>
              <a:t>Well </a:t>
            </a:r>
            <a:r>
              <a:rPr lang="en-US" dirty="0"/>
              <a:t>circumscribed and </a:t>
            </a:r>
            <a:r>
              <a:rPr lang="en-US" dirty="0" err="1"/>
              <a:t>unencapsulated</a:t>
            </a:r>
            <a:r>
              <a:rPr lang="en-US" dirty="0"/>
              <a:t> </a:t>
            </a:r>
          </a:p>
          <a:p>
            <a:r>
              <a:rPr lang="en-US" dirty="0"/>
              <a:t>Solid white to red-brown hemorrhagic cut surface </a:t>
            </a:r>
          </a:p>
          <a:p>
            <a:r>
              <a:rPr lang="en-US" dirty="0"/>
              <a:t>Mean diameter of benign cases: 4 - 6.5 cm </a:t>
            </a:r>
            <a:r>
              <a:rPr lang="en-US" sz="2600" dirty="0"/>
              <a:t>(</a:t>
            </a:r>
            <a:r>
              <a:rPr lang="en-US" sz="2600" dirty="0">
                <a:hlinkClick r:id="rId2"/>
              </a:rPr>
              <a:t>Can J </a:t>
            </a:r>
            <a:r>
              <a:rPr lang="en-US" sz="2600" dirty="0" err="1">
                <a:hlinkClick r:id="rId2"/>
              </a:rPr>
              <a:t>Surg</a:t>
            </a:r>
            <a:r>
              <a:rPr lang="en-US" sz="2600" dirty="0">
                <a:hlinkClick r:id="rId2"/>
              </a:rPr>
              <a:t> 2008;51:276</a:t>
            </a:r>
            <a:r>
              <a:rPr lang="en-US" sz="2600" dirty="0"/>
              <a:t>, </a:t>
            </a:r>
            <a:r>
              <a:rPr lang="en-US" sz="2600" dirty="0">
                <a:hlinkClick r:id="rId3"/>
              </a:rPr>
              <a:t>Am J </a:t>
            </a:r>
            <a:r>
              <a:rPr lang="en-US" sz="2600" dirty="0" err="1">
                <a:hlinkClick r:id="rId3"/>
              </a:rPr>
              <a:t>Surg</a:t>
            </a:r>
            <a:r>
              <a:rPr lang="en-US" sz="2600" dirty="0">
                <a:hlinkClick r:id="rId3"/>
              </a:rPr>
              <a:t> </a:t>
            </a:r>
            <a:r>
              <a:rPr lang="en-US" sz="2600" dirty="0" err="1">
                <a:hlinkClick r:id="rId3"/>
              </a:rPr>
              <a:t>Pathol</a:t>
            </a:r>
            <a:r>
              <a:rPr lang="en-US" sz="2600" dirty="0">
                <a:hlinkClick r:id="rId3"/>
              </a:rPr>
              <a:t> 2002;26:551</a:t>
            </a:r>
            <a:r>
              <a:rPr lang="en-US" sz="2600" dirty="0"/>
              <a:t>) </a:t>
            </a:r>
          </a:p>
          <a:p>
            <a:pPr lvl="1"/>
            <a:r>
              <a:rPr lang="en-US" dirty="0"/>
              <a:t>Some tumors may be less than 1 cm </a:t>
            </a:r>
            <a:r>
              <a:rPr lang="en-US" sz="2600" dirty="0"/>
              <a:t>(</a:t>
            </a:r>
            <a:r>
              <a:rPr lang="en-US" sz="2600" dirty="0">
                <a:hlinkClick r:id="rId4"/>
              </a:rPr>
              <a:t>J </a:t>
            </a:r>
            <a:r>
              <a:rPr lang="en-US" sz="2600" dirty="0" err="1">
                <a:hlinkClick r:id="rId4"/>
              </a:rPr>
              <a:t>Clin</a:t>
            </a:r>
            <a:r>
              <a:rPr lang="en-US" sz="2600" dirty="0">
                <a:hlinkClick r:id="rId4"/>
              </a:rPr>
              <a:t> </a:t>
            </a:r>
            <a:r>
              <a:rPr lang="en-US" sz="2600" dirty="0" err="1">
                <a:hlinkClick r:id="rId4"/>
              </a:rPr>
              <a:t>Endocrinol</a:t>
            </a:r>
            <a:r>
              <a:rPr lang="en-US" sz="2600" dirty="0">
                <a:hlinkClick r:id="rId4"/>
              </a:rPr>
              <a:t> </a:t>
            </a:r>
            <a:r>
              <a:rPr lang="en-US" sz="2600" dirty="0" err="1">
                <a:hlinkClick r:id="rId4"/>
              </a:rPr>
              <a:t>Metab</a:t>
            </a:r>
            <a:r>
              <a:rPr lang="en-US" sz="2600" dirty="0">
                <a:hlinkClick r:id="rId4"/>
              </a:rPr>
              <a:t> 2017;102:3296</a:t>
            </a:r>
            <a:r>
              <a:rPr lang="en-US" sz="2600" dirty="0"/>
              <a:t>) </a:t>
            </a:r>
          </a:p>
          <a:p>
            <a:pPr lvl="1"/>
            <a:r>
              <a:rPr lang="en-US" dirty="0"/>
              <a:t>Malignant (metastatic) larger: mean diameter ~7 - 9 cm </a:t>
            </a:r>
            <a:r>
              <a:rPr lang="en-US" sz="2600" dirty="0"/>
              <a:t>(</a:t>
            </a:r>
            <a:r>
              <a:rPr lang="en-US" sz="2600" dirty="0">
                <a:hlinkClick r:id="rId5"/>
              </a:rPr>
              <a:t>J </a:t>
            </a:r>
            <a:r>
              <a:rPr lang="en-US" sz="2600" dirty="0" err="1">
                <a:hlinkClick r:id="rId5"/>
              </a:rPr>
              <a:t>Urol</a:t>
            </a:r>
            <a:r>
              <a:rPr lang="en-US" sz="2600" dirty="0">
                <a:hlinkClick r:id="rId5"/>
              </a:rPr>
              <a:t> 2011;185:1583</a:t>
            </a:r>
            <a:r>
              <a:rPr lang="en-US" sz="2600" dirty="0"/>
              <a:t>, </a:t>
            </a:r>
            <a:r>
              <a:rPr lang="en-US" sz="2600" dirty="0">
                <a:hlinkClick r:id="rId4"/>
              </a:rPr>
              <a:t>J </a:t>
            </a:r>
            <a:r>
              <a:rPr lang="en-US" sz="2600" dirty="0" err="1">
                <a:hlinkClick r:id="rId4"/>
              </a:rPr>
              <a:t>Clin</a:t>
            </a:r>
            <a:r>
              <a:rPr lang="en-US" sz="2600" dirty="0">
                <a:hlinkClick r:id="rId4"/>
              </a:rPr>
              <a:t> </a:t>
            </a:r>
            <a:r>
              <a:rPr lang="en-US" sz="2600" dirty="0" err="1">
                <a:hlinkClick r:id="rId4"/>
              </a:rPr>
              <a:t>Endocrinol</a:t>
            </a:r>
            <a:r>
              <a:rPr lang="en-US" sz="2600" dirty="0">
                <a:hlinkClick r:id="rId4"/>
              </a:rPr>
              <a:t> </a:t>
            </a:r>
            <a:r>
              <a:rPr lang="en-US" sz="2600" dirty="0" err="1">
                <a:hlinkClick r:id="rId4"/>
              </a:rPr>
              <a:t>Metab</a:t>
            </a:r>
            <a:r>
              <a:rPr lang="en-US" sz="2600" dirty="0">
                <a:hlinkClick r:id="rId4"/>
              </a:rPr>
              <a:t> 2017;102:3296</a:t>
            </a:r>
            <a:r>
              <a:rPr lang="en-US" sz="2600" dirty="0"/>
              <a:t>, </a:t>
            </a:r>
            <a:r>
              <a:rPr lang="en-US" sz="2600" dirty="0">
                <a:hlinkClick r:id="rId3"/>
              </a:rPr>
              <a:t>Am J </a:t>
            </a:r>
            <a:r>
              <a:rPr lang="en-US" sz="2600" dirty="0" err="1">
                <a:hlinkClick r:id="rId3"/>
              </a:rPr>
              <a:t>Surg</a:t>
            </a:r>
            <a:r>
              <a:rPr lang="en-US" sz="2600" dirty="0">
                <a:hlinkClick r:id="rId3"/>
              </a:rPr>
              <a:t> </a:t>
            </a:r>
            <a:r>
              <a:rPr lang="en-US" sz="2600" dirty="0" err="1">
                <a:hlinkClick r:id="rId3"/>
              </a:rPr>
              <a:t>Pathol</a:t>
            </a:r>
            <a:r>
              <a:rPr lang="en-US" sz="2600" dirty="0">
                <a:hlinkClick r:id="rId3"/>
              </a:rPr>
              <a:t> 2002;26:551</a:t>
            </a:r>
            <a:r>
              <a:rPr lang="en-US" sz="2600" dirty="0"/>
              <a:t>) </a:t>
            </a:r>
          </a:p>
          <a:p>
            <a:r>
              <a:rPr lang="en-US" dirty="0"/>
              <a:t>Mean weight: ~150 g for benign and 280 g for malignant </a:t>
            </a:r>
            <a:r>
              <a:rPr lang="en-US" sz="2600" dirty="0"/>
              <a:t>(</a:t>
            </a:r>
            <a:r>
              <a:rPr lang="en-US" sz="2600" dirty="0">
                <a:hlinkClick r:id="rId3"/>
              </a:rPr>
              <a:t>Am J </a:t>
            </a:r>
            <a:r>
              <a:rPr lang="en-US" sz="2600" dirty="0" err="1">
                <a:hlinkClick r:id="rId3"/>
              </a:rPr>
              <a:t>Surg</a:t>
            </a:r>
            <a:r>
              <a:rPr lang="en-US" sz="2600" dirty="0">
                <a:hlinkClick r:id="rId3"/>
              </a:rPr>
              <a:t> </a:t>
            </a:r>
            <a:r>
              <a:rPr lang="en-US" sz="2600" dirty="0" err="1">
                <a:hlinkClick r:id="rId3"/>
              </a:rPr>
              <a:t>Pathol</a:t>
            </a:r>
            <a:r>
              <a:rPr lang="en-US" sz="2600" dirty="0">
                <a:hlinkClick r:id="rId3"/>
              </a:rPr>
              <a:t> 2002;26:551</a:t>
            </a:r>
            <a:r>
              <a:rPr lang="en-US" sz="2600" dirty="0"/>
              <a:t>) </a:t>
            </a:r>
          </a:p>
          <a:p>
            <a:endParaRPr lang="en-US" dirty="0"/>
          </a:p>
        </p:txBody>
      </p:sp>
      <p:pic>
        <p:nvPicPr>
          <p:cNvPr id="6" name="Content Placeholder 5"/>
          <p:cNvPicPr>
            <a:picLocks noGrp="1" noChangeAspect="1"/>
          </p:cNvPicPr>
          <p:nvPr>
            <p:ph sz="half" idx="2"/>
          </p:nvPr>
        </p:nvPicPr>
        <p:blipFill>
          <a:blip r:embed="rId6"/>
          <a:stretch>
            <a:fillRect/>
          </a:stretch>
        </p:blipFill>
        <p:spPr>
          <a:xfrm>
            <a:off x="6601766" y="1352280"/>
            <a:ext cx="4914900" cy="3828032"/>
          </a:xfrm>
          <a:prstGeom prst="rect">
            <a:avLst/>
          </a:prstGeom>
        </p:spPr>
      </p:pic>
      <p:sp>
        <p:nvSpPr>
          <p:cNvPr id="7" name="Rectangle 6"/>
          <p:cNvSpPr/>
          <p:nvPr/>
        </p:nvSpPr>
        <p:spPr>
          <a:xfrm>
            <a:off x="5997266" y="5340219"/>
            <a:ext cx="6096000" cy="738664"/>
          </a:xfrm>
          <a:prstGeom prst="rect">
            <a:avLst/>
          </a:prstGeom>
        </p:spPr>
        <p:txBody>
          <a:bodyPr>
            <a:spAutoFit/>
          </a:bodyPr>
          <a:lstStyle/>
          <a:p>
            <a:pPr algn="ctr"/>
            <a:r>
              <a:rPr lang="en-US" sz="1400" dirty="0" err="1"/>
              <a:t>Adrenalectomy</a:t>
            </a:r>
            <a:r>
              <a:rPr lang="en-US" sz="1400" dirty="0"/>
              <a:t> with </a:t>
            </a:r>
            <a:r>
              <a:rPr lang="en-US" sz="1400" dirty="0" err="1"/>
              <a:t>pheochromocytoma</a:t>
            </a:r>
            <a:r>
              <a:rPr lang="en-US" sz="1400" dirty="0"/>
              <a:t>. </a:t>
            </a:r>
            <a:r>
              <a:rPr lang="en-US" sz="1400" dirty="0" err="1"/>
              <a:t>Pheochromocytoma</a:t>
            </a:r>
            <a:r>
              <a:rPr lang="en-US" sz="1400" dirty="0"/>
              <a:t> has a well circumscribed cut surface and appears tan to red in color with focal hemorrhage. Uninvolved adrenal cortex is left of the tumor.</a:t>
            </a:r>
          </a:p>
        </p:txBody>
      </p:sp>
    </p:spTree>
    <p:extLst>
      <p:ext uri="{BB962C8B-B14F-4D97-AF65-F5344CB8AC3E}">
        <p14:creationId xmlns:p14="http://schemas.microsoft.com/office/powerpoint/2010/main" val="389406534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err="1" smtClean="0"/>
              <a:t>Pheochromocytoma</a:t>
            </a:r>
            <a:r>
              <a:rPr lang="en-US" sz="3200" b="1" dirty="0" smtClean="0"/>
              <a:t> - </a:t>
            </a:r>
            <a:r>
              <a:rPr lang="en-US" sz="3200" dirty="0"/>
              <a:t>Microscopic (histologic) description</a:t>
            </a:r>
            <a:br>
              <a:rPr lang="en-US" sz="3200" dirty="0"/>
            </a:br>
            <a:endParaRPr lang="en-US" sz="3200" b="1" dirty="0"/>
          </a:p>
        </p:txBody>
      </p:sp>
      <p:sp>
        <p:nvSpPr>
          <p:cNvPr id="4" name="Content Placeholder 3"/>
          <p:cNvSpPr>
            <a:spLocks noGrp="1"/>
          </p:cNvSpPr>
          <p:nvPr>
            <p:ph sz="half" idx="1"/>
          </p:nvPr>
        </p:nvSpPr>
        <p:spPr>
          <a:xfrm>
            <a:off x="838200" y="1825625"/>
            <a:ext cx="5181600" cy="4832752"/>
          </a:xfrm>
        </p:spPr>
        <p:txBody>
          <a:bodyPr>
            <a:normAutofit fontScale="62500" lnSpcReduction="20000"/>
          </a:bodyPr>
          <a:lstStyle/>
          <a:p>
            <a:r>
              <a:rPr lang="en-US" dirty="0" smtClean="0"/>
              <a:t>Nested </a:t>
            </a:r>
            <a:r>
              <a:rPr lang="en-US" dirty="0"/>
              <a:t>(</a:t>
            </a:r>
            <a:r>
              <a:rPr lang="en-US" dirty="0" err="1"/>
              <a:t>zellballen</a:t>
            </a:r>
            <a:r>
              <a:rPr lang="en-US" dirty="0"/>
              <a:t>), trabecular or solid arrangement </a:t>
            </a:r>
          </a:p>
          <a:p>
            <a:pPr lvl="1"/>
            <a:r>
              <a:rPr lang="en-US" dirty="0"/>
              <a:t>Nests outlined with </a:t>
            </a:r>
            <a:r>
              <a:rPr lang="en-US" dirty="0" err="1"/>
              <a:t>sustentacular</a:t>
            </a:r>
            <a:r>
              <a:rPr lang="en-US" dirty="0"/>
              <a:t> cells best visualized with S100 </a:t>
            </a:r>
            <a:r>
              <a:rPr lang="en-US" dirty="0" err="1"/>
              <a:t>immunostain</a:t>
            </a:r>
            <a:r>
              <a:rPr lang="en-US" dirty="0"/>
              <a:t> </a:t>
            </a:r>
          </a:p>
          <a:p>
            <a:r>
              <a:rPr lang="en-US" dirty="0"/>
              <a:t>Cells: large, polygonal, uniform or extensively vacuolated </a:t>
            </a:r>
          </a:p>
          <a:p>
            <a:r>
              <a:rPr lang="en-US" dirty="0"/>
              <a:t>Cytoplasm: abundant fine, granular red-purple cytoplasm </a:t>
            </a:r>
          </a:p>
          <a:p>
            <a:pPr lvl="1"/>
            <a:r>
              <a:rPr lang="en-US" dirty="0"/>
              <a:t>Pigmented granules containing hemosiderin, melanin, </a:t>
            </a:r>
            <a:r>
              <a:rPr lang="en-US" dirty="0" err="1"/>
              <a:t>neuromelanin</a:t>
            </a:r>
            <a:r>
              <a:rPr lang="en-US" dirty="0"/>
              <a:t> and </a:t>
            </a:r>
            <a:r>
              <a:rPr lang="en-US" dirty="0" err="1"/>
              <a:t>lipofuscin</a:t>
            </a:r>
            <a:r>
              <a:rPr lang="en-US" dirty="0"/>
              <a:t> may be seen </a:t>
            </a:r>
          </a:p>
          <a:p>
            <a:r>
              <a:rPr lang="en-US" dirty="0"/>
              <a:t>Nuclei: may be uniform or exhibit extensive variation in size, round to oval nuclei, nucleoli prominent </a:t>
            </a:r>
          </a:p>
          <a:p>
            <a:r>
              <a:rPr lang="en-US" dirty="0" err="1"/>
              <a:t>Pheochromocytoma</a:t>
            </a:r>
            <a:r>
              <a:rPr lang="en-US" dirty="0"/>
              <a:t> of the adrenal gland scaled score (PASS) and grading system for adrenal </a:t>
            </a:r>
            <a:r>
              <a:rPr lang="en-US" dirty="0" err="1"/>
              <a:t>pheochromocytoma</a:t>
            </a:r>
            <a:r>
              <a:rPr lang="en-US" dirty="0"/>
              <a:t> and </a:t>
            </a:r>
            <a:r>
              <a:rPr lang="en-US" dirty="0" err="1"/>
              <a:t>paraganglioma</a:t>
            </a:r>
            <a:r>
              <a:rPr lang="en-US" dirty="0"/>
              <a:t> (GAPP) can be used to assess for malignant potential </a:t>
            </a:r>
          </a:p>
          <a:p>
            <a:r>
              <a:rPr lang="en-US" dirty="0" smtClean="0"/>
              <a:t>Composite </a:t>
            </a:r>
            <a:r>
              <a:rPr lang="en-US" dirty="0" err="1"/>
              <a:t>pheochromocytoma</a:t>
            </a:r>
            <a:r>
              <a:rPr lang="en-US" dirty="0"/>
              <a:t>: </a:t>
            </a:r>
            <a:r>
              <a:rPr lang="en-US" dirty="0" err="1"/>
              <a:t>pheochromocytoma</a:t>
            </a:r>
            <a:r>
              <a:rPr lang="en-US" dirty="0"/>
              <a:t> with </a:t>
            </a:r>
            <a:r>
              <a:rPr lang="en-US" dirty="0" err="1"/>
              <a:t>ganglioneuroma</a:t>
            </a:r>
            <a:r>
              <a:rPr lang="en-US" dirty="0"/>
              <a:t>, </a:t>
            </a:r>
            <a:r>
              <a:rPr lang="en-US" dirty="0" err="1"/>
              <a:t>ganglioneuroblastoma</a:t>
            </a:r>
            <a:r>
              <a:rPr lang="en-US" dirty="0"/>
              <a:t>, </a:t>
            </a:r>
            <a:r>
              <a:rPr lang="en-US" dirty="0" err="1"/>
              <a:t>neuroblastoma</a:t>
            </a:r>
            <a:r>
              <a:rPr lang="en-US" dirty="0"/>
              <a:t> or peripheral nerve sheath tumors </a:t>
            </a:r>
          </a:p>
        </p:txBody>
      </p:sp>
      <p:pic>
        <p:nvPicPr>
          <p:cNvPr id="6" name="Content Placeholder 5"/>
          <p:cNvPicPr>
            <a:picLocks noGrp="1" noChangeAspect="1"/>
          </p:cNvPicPr>
          <p:nvPr>
            <p:ph sz="half" idx="2"/>
          </p:nvPr>
        </p:nvPicPr>
        <p:blipFill>
          <a:blip r:embed="rId2"/>
          <a:stretch>
            <a:fillRect/>
          </a:stretch>
        </p:blipFill>
        <p:spPr>
          <a:xfrm>
            <a:off x="6404022" y="1416677"/>
            <a:ext cx="5181600" cy="3696260"/>
          </a:xfrm>
          <a:prstGeom prst="rect">
            <a:avLst/>
          </a:prstGeom>
        </p:spPr>
      </p:pic>
      <p:sp>
        <p:nvSpPr>
          <p:cNvPr id="7" name="Rectangle 6"/>
          <p:cNvSpPr/>
          <p:nvPr/>
        </p:nvSpPr>
        <p:spPr>
          <a:xfrm>
            <a:off x="6177569" y="5243728"/>
            <a:ext cx="6096000" cy="584775"/>
          </a:xfrm>
          <a:prstGeom prst="rect">
            <a:avLst/>
          </a:prstGeom>
        </p:spPr>
        <p:txBody>
          <a:bodyPr>
            <a:spAutoFit/>
          </a:bodyPr>
          <a:lstStyle/>
          <a:p>
            <a:pPr algn="ctr"/>
            <a:r>
              <a:rPr lang="en-US" sz="1600" dirty="0" err="1"/>
              <a:t>Adrenalectomy</a:t>
            </a:r>
            <a:r>
              <a:rPr lang="en-US" sz="1600" dirty="0"/>
              <a:t> with </a:t>
            </a:r>
            <a:r>
              <a:rPr lang="en-US" sz="1600" dirty="0" err="1"/>
              <a:t>pheochromocytoma</a:t>
            </a:r>
            <a:r>
              <a:rPr lang="en-US" sz="1600" dirty="0"/>
              <a:t>. Thin fibrous bands impart a nested look to </a:t>
            </a:r>
            <a:r>
              <a:rPr lang="en-US" sz="1600" dirty="0" err="1"/>
              <a:t>pheochromocytoma</a:t>
            </a:r>
            <a:r>
              <a:rPr lang="en-US" sz="1600" dirty="0"/>
              <a:t>. </a:t>
            </a:r>
          </a:p>
        </p:txBody>
      </p:sp>
    </p:spTree>
    <p:extLst>
      <p:ext uri="{BB962C8B-B14F-4D97-AF65-F5344CB8AC3E}">
        <p14:creationId xmlns:p14="http://schemas.microsoft.com/office/powerpoint/2010/main" val="95455002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err="1" smtClean="0"/>
              <a:t>Pheochromocytoma</a:t>
            </a:r>
            <a:r>
              <a:rPr lang="en-US" sz="3600" b="1" dirty="0" smtClean="0"/>
              <a:t> - </a:t>
            </a:r>
            <a:r>
              <a:rPr lang="en-US" sz="3600" dirty="0" err="1"/>
              <a:t>Immunohystochemistry</a:t>
            </a:r>
            <a:r>
              <a:rPr lang="en-US" sz="3600" dirty="0"/>
              <a:t/>
            </a:r>
            <a:br>
              <a:rPr lang="en-US" sz="3600" dirty="0"/>
            </a:br>
            <a:endParaRPr lang="en-US" sz="3600" b="1" dirty="0"/>
          </a:p>
        </p:txBody>
      </p:sp>
      <p:sp>
        <p:nvSpPr>
          <p:cNvPr id="4" name="Content Placeholder 3"/>
          <p:cNvSpPr>
            <a:spLocks noGrp="1"/>
          </p:cNvSpPr>
          <p:nvPr>
            <p:ph sz="half" idx="1"/>
          </p:nvPr>
        </p:nvSpPr>
        <p:spPr>
          <a:xfrm>
            <a:off x="838200" y="1825625"/>
            <a:ext cx="5181600" cy="4832752"/>
          </a:xfrm>
        </p:spPr>
        <p:txBody>
          <a:bodyPr>
            <a:normAutofit fontScale="92500" lnSpcReduction="20000"/>
          </a:bodyPr>
          <a:lstStyle/>
          <a:p>
            <a:r>
              <a:rPr lang="en-US" sz="3600" b="1" dirty="0">
                <a:solidFill>
                  <a:srgbClr val="FF0000"/>
                </a:solidFill>
              </a:rPr>
              <a:t>Positive stains</a:t>
            </a:r>
          </a:p>
          <a:p>
            <a:r>
              <a:rPr lang="en-US" dirty="0" err="1">
                <a:hlinkClick r:id="rId2"/>
              </a:rPr>
              <a:t>Chromogranin</a:t>
            </a:r>
            <a:r>
              <a:rPr lang="en-US" dirty="0">
                <a:hlinkClick r:id="rId2"/>
              </a:rPr>
              <a:t> A</a:t>
            </a:r>
            <a:r>
              <a:rPr lang="en-US" dirty="0"/>
              <a:t> </a:t>
            </a:r>
            <a:endParaRPr lang="en-US" dirty="0" smtClean="0"/>
          </a:p>
          <a:p>
            <a:r>
              <a:rPr lang="en-US" dirty="0" err="1" smtClean="0">
                <a:hlinkClick r:id="rId3"/>
              </a:rPr>
              <a:t>Synaptophysin</a:t>
            </a:r>
            <a:r>
              <a:rPr lang="en-US" dirty="0" smtClean="0"/>
              <a:t> </a:t>
            </a:r>
          </a:p>
          <a:p>
            <a:r>
              <a:rPr lang="en-US" dirty="0" smtClean="0">
                <a:hlinkClick r:id="rId4"/>
              </a:rPr>
              <a:t>S100</a:t>
            </a:r>
            <a:r>
              <a:rPr lang="en-US" dirty="0" smtClean="0"/>
              <a:t> </a:t>
            </a:r>
          </a:p>
          <a:p>
            <a:r>
              <a:rPr lang="en-US" dirty="0" smtClean="0">
                <a:hlinkClick r:id="rId5"/>
              </a:rPr>
              <a:t>GATA3</a:t>
            </a:r>
            <a:r>
              <a:rPr lang="en-US" dirty="0" smtClean="0"/>
              <a:t> </a:t>
            </a:r>
            <a:r>
              <a:rPr lang="en-US" dirty="0"/>
              <a:t>diffuse nuclear expression in approximately 70% </a:t>
            </a:r>
          </a:p>
          <a:p>
            <a:r>
              <a:rPr lang="en-US" dirty="0" smtClean="0">
                <a:hlinkClick r:id="rId6"/>
              </a:rPr>
              <a:t>CD10</a:t>
            </a:r>
            <a:r>
              <a:rPr lang="en-US" dirty="0"/>
              <a:t>, </a:t>
            </a:r>
            <a:r>
              <a:rPr lang="en-US" dirty="0" err="1">
                <a:hlinkClick r:id="rId7"/>
              </a:rPr>
              <a:t>vimentin</a:t>
            </a:r>
            <a:r>
              <a:rPr lang="en-US" dirty="0"/>
              <a:t> </a:t>
            </a:r>
          </a:p>
          <a:p>
            <a:r>
              <a:rPr lang="en-US" b="1" dirty="0"/>
              <a:t>MAP2</a:t>
            </a:r>
            <a:r>
              <a:rPr lang="en-US" dirty="0"/>
              <a:t> (</a:t>
            </a:r>
            <a:r>
              <a:rPr lang="en-US" dirty="0">
                <a:hlinkClick r:id="rId8"/>
              </a:rPr>
              <a:t>Am J </a:t>
            </a:r>
            <a:r>
              <a:rPr lang="en-US" dirty="0" err="1">
                <a:hlinkClick r:id="rId8"/>
              </a:rPr>
              <a:t>Surg</a:t>
            </a:r>
            <a:r>
              <a:rPr lang="en-US" dirty="0">
                <a:hlinkClick r:id="rId8"/>
              </a:rPr>
              <a:t> </a:t>
            </a:r>
            <a:r>
              <a:rPr lang="en-US" dirty="0" err="1">
                <a:hlinkClick r:id="rId8"/>
              </a:rPr>
              <a:t>Pathol</a:t>
            </a:r>
            <a:r>
              <a:rPr lang="en-US" dirty="0">
                <a:hlinkClick r:id="rId8"/>
              </a:rPr>
              <a:t> 2010;34:423</a:t>
            </a:r>
            <a:r>
              <a:rPr lang="en-US" dirty="0"/>
              <a:t>) </a:t>
            </a:r>
          </a:p>
          <a:p>
            <a:r>
              <a:rPr lang="en-US" dirty="0">
                <a:hlinkClick r:id="rId9"/>
              </a:rPr>
              <a:t>SDHB</a:t>
            </a:r>
            <a:r>
              <a:rPr lang="en-US" dirty="0"/>
              <a:t> usually retained unless an SDHB deficient tumor, ~3</a:t>
            </a:r>
            <a:r>
              <a:rPr lang="en-US" dirty="0" smtClean="0"/>
              <a:t>%</a:t>
            </a:r>
            <a:endParaRPr lang="en-US" dirty="0"/>
          </a:p>
        </p:txBody>
      </p:sp>
      <p:sp>
        <p:nvSpPr>
          <p:cNvPr id="3" name="Content Placeholder 2"/>
          <p:cNvSpPr>
            <a:spLocks noGrp="1"/>
          </p:cNvSpPr>
          <p:nvPr>
            <p:ph sz="half" idx="2"/>
          </p:nvPr>
        </p:nvSpPr>
        <p:spPr/>
        <p:txBody>
          <a:bodyPr>
            <a:normAutofit fontScale="92500" lnSpcReduction="20000"/>
          </a:bodyPr>
          <a:lstStyle/>
          <a:p>
            <a:r>
              <a:rPr lang="en-US" sz="3600" b="1" dirty="0" smtClean="0">
                <a:solidFill>
                  <a:srgbClr val="FF0000"/>
                </a:solidFill>
              </a:rPr>
              <a:t>Negative </a:t>
            </a:r>
            <a:r>
              <a:rPr lang="en-US" sz="3600" b="1" dirty="0">
                <a:solidFill>
                  <a:srgbClr val="FF0000"/>
                </a:solidFill>
              </a:rPr>
              <a:t>stains</a:t>
            </a:r>
          </a:p>
          <a:p>
            <a:r>
              <a:rPr lang="en-US" dirty="0" err="1">
                <a:hlinkClick r:id="rId10"/>
              </a:rPr>
              <a:t>Calretinin</a:t>
            </a:r>
            <a:r>
              <a:rPr lang="en-US" dirty="0"/>
              <a:t> 0 - 14% </a:t>
            </a:r>
            <a:r>
              <a:rPr lang="en-US" dirty="0" smtClean="0"/>
              <a:t> </a:t>
            </a:r>
            <a:endParaRPr lang="en-US" dirty="0"/>
          </a:p>
          <a:p>
            <a:r>
              <a:rPr lang="en-US" dirty="0" err="1">
                <a:hlinkClick r:id="rId11"/>
              </a:rPr>
              <a:t>MelanA</a:t>
            </a:r>
            <a:r>
              <a:rPr lang="en-US" dirty="0"/>
              <a:t> </a:t>
            </a:r>
          </a:p>
          <a:p>
            <a:r>
              <a:rPr lang="en-US" dirty="0" smtClean="0">
                <a:hlinkClick r:id="rId12"/>
              </a:rPr>
              <a:t>HMB45</a:t>
            </a:r>
            <a:r>
              <a:rPr lang="en-US" dirty="0" smtClean="0"/>
              <a:t> </a:t>
            </a:r>
            <a:endParaRPr lang="en-US" dirty="0"/>
          </a:p>
          <a:p>
            <a:r>
              <a:rPr lang="en-US" dirty="0" err="1">
                <a:hlinkClick r:id="rId13"/>
              </a:rPr>
              <a:t>Inhibin</a:t>
            </a:r>
            <a:r>
              <a:rPr lang="en-US" dirty="0">
                <a:hlinkClick r:id="rId13"/>
              </a:rPr>
              <a:t> A</a:t>
            </a:r>
            <a:r>
              <a:rPr lang="en-US" dirty="0"/>
              <a:t> 0 - 38% </a:t>
            </a:r>
            <a:endParaRPr lang="en-US" dirty="0" smtClean="0"/>
          </a:p>
          <a:p>
            <a:r>
              <a:rPr lang="en-US" dirty="0" smtClean="0">
                <a:hlinkClick r:id="rId14"/>
              </a:rPr>
              <a:t>Cytokeratin </a:t>
            </a:r>
            <a:r>
              <a:rPr lang="en-US" dirty="0">
                <a:hlinkClick r:id="rId14"/>
              </a:rPr>
              <a:t>AE1 / AE3</a:t>
            </a:r>
            <a:r>
              <a:rPr lang="en-US" dirty="0"/>
              <a:t>, </a:t>
            </a:r>
            <a:r>
              <a:rPr lang="en-US" dirty="0">
                <a:hlinkClick r:id="rId15"/>
              </a:rPr>
              <a:t>CK7</a:t>
            </a:r>
            <a:r>
              <a:rPr lang="en-US" dirty="0"/>
              <a:t>, </a:t>
            </a:r>
            <a:r>
              <a:rPr lang="en-US" dirty="0">
                <a:hlinkClick r:id="rId16"/>
              </a:rPr>
              <a:t>CK20</a:t>
            </a:r>
            <a:r>
              <a:rPr lang="en-US" dirty="0"/>
              <a:t> </a:t>
            </a:r>
          </a:p>
          <a:p>
            <a:r>
              <a:rPr lang="en-US" dirty="0">
                <a:hlinkClick r:id="rId17"/>
              </a:rPr>
              <a:t>PAX8</a:t>
            </a:r>
            <a:r>
              <a:rPr lang="en-US" dirty="0"/>
              <a:t> </a:t>
            </a:r>
            <a:endParaRPr lang="en-US" dirty="0" smtClean="0"/>
          </a:p>
          <a:p>
            <a:r>
              <a:rPr lang="en-US" dirty="0" smtClean="0">
                <a:hlinkClick r:id="rId18"/>
              </a:rPr>
              <a:t>SF1</a:t>
            </a:r>
            <a:r>
              <a:rPr lang="en-US" dirty="0" smtClean="0"/>
              <a:t> </a:t>
            </a:r>
            <a:endParaRPr lang="en-US" dirty="0"/>
          </a:p>
          <a:p>
            <a:r>
              <a:rPr lang="en-US" dirty="0">
                <a:hlinkClick r:id="rId19"/>
              </a:rPr>
              <a:t>CAIX</a:t>
            </a:r>
            <a:r>
              <a:rPr lang="en-US" dirty="0"/>
              <a:t> 17 - 32% membranous </a:t>
            </a:r>
            <a:r>
              <a:rPr lang="en-US" dirty="0" smtClean="0"/>
              <a:t>staining</a:t>
            </a:r>
            <a:endParaRPr lang="en-US" dirty="0"/>
          </a:p>
        </p:txBody>
      </p:sp>
    </p:spTree>
    <p:extLst>
      <p:ext uri="{BB962C8B-B14F-4D97-AF65-F5344CB8AC3E}">
        <p14:creationId xmlns:p14="http://schemas.microsoft.com/office/powerpoint/2010/main" val="288374891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Pheochromocytoma</a:t>
            </a:r>
            <a:r>
              <a:rPr lang="en-US" b="1" dirty="0" smtClean="0"/>
              <a:t> - </a:t>
            </a:r>
            <a:r>
              <a:rPr lang="en-US" dirty="0"/>
              <a:t>Prognostic factors</a:t>
            </a:r>
            <a:br>
              <a:rPr lang="en-US" dirty="0"/>
            </a:br>
            <a:r>
              <a:rPr lang="en-US" b="1" dirty="0" smtClean="0"/>
              <a:t> </a:t>
            </a:r>
            <a:endParaRPr lang="en-US" b="1" dirty="0"/>
          </a:p>
        </p:txBody>
      </p:sp>
      <p:sp>
        <p:nvSpPr>
          <p:cNvPr id="3" name="Content Placeholder 2"/>
          <p:cNvSpPr>
            <a:spLocks noGrp="1"/>
          </p:cNvSpPr>
          <p:nvPr>
            <p:ph idx="1"/>
          </p:nvPr>
        </p:nvSpPr>
        <p:spPr>
          <a:xfrm>
            <a:off x="838200" y="1313646"/>
            <a:ext cx="10515600" cy="5228822"/>
          </a:xfrm>
        </p:spPr>
        <p:txBody>
          <a:bodyPr>
            <a:normAutofit fontScale="62500" lnSpcReduction="20000"/>
          </a:bodyPr>
          <a:lstStyle/>
          <a:p>
            <a:r>
              <a:rPr lang="en-US" dirty="0" smtClean="0"/>
              <a:t>No </a:t>
            </a:r>
            <a:r>
              <a:rPr lang="en-US" dirty="0"/>
              <a:t>specific histologic or molecular markers to differentiate benign from malignant </a:t>
            </a:r>
          </a:p>
          <a:p>
            <a:r>
              <a:rPr lang="en-US" dirty="0" smtClean="0"/>
              <a:t>There </a:t>
            </a:r>
            <a:r>
              <a:rPr lang="en-US" dirty="0"/>
              <a:t>is a TNM </a:t>
            </a:r>
            <a:r>
              <a:rPr lang="en-US" dirty="0">
                <a:hlinkClick r:id="rId2"/>
              </a:rPr>
              <a:t>staging</a:t>
            </a:r>
            <a:r>
              <a:rPr lang="en-US" dirty="0"/>
              <a:t> system for which </a:t>
            </a:r>
            <a:r>
              <a:rPr lang="en-US" dirty="0" err="1"/>
              <a:t>pT</a:t>
            </a:r>
            <a:r>
              <a:rPr lang="en-US" dirty="0"/>
              <a:t> is based on tumor size (≤ 5 cm or &gt; 5 cm) and depth of invasion </a:t>
            </a:r>
          </a:p>
          <a:p>
            <a:r>
              <a:rPr lang="en-US" b="1" dirty="0">
                <a:solidFill>
                  <a:srgbClr val="FF0000"/>
                </a:solidFill>
              </a:rPr>
              <a:t>Worse prognosis </a:t>
            </a:r>
            <a:r>
              <a:rPr lang="en-US" dirty="0"/>
              <a:t>associated with (</a:t>
            </a:r>
            <a:r>
              <a:rPr lang="en-US" dirty="0">
                <a:hlinkClick r:id="rId3"/>
              </a:rPr>
              <a:t>Am J </a:t>
            </a:r>
            <a:r>
              <a:rPr lang="en-US" dirty="0" err="1">
                <a:hlinkClick r:id="rId3"/>
              </a:rPr>
              <a:t>Surg</a:t>
            </a:r>
            <a:r>
              <a:rPr lang="en-US" dirty="0">
                <a:hlinkClick r:id="rId3"/>
              </a:rPr>
              <a:t> </a:t>
            </a:r>
            <a:r>
              <a:rPr lang="en-US" dirty="0" err="1">
                <a:hlinkClick r:id="rId3"/>
              </a:rPr>
              <a:t>Pathol</a:t>
            </a:r>
            <a:r>
              <a:rPr lang="en-US" dirty="0">
                <a:hlinkClick r:id="rId3"/>
              </a:rPr>
              <a:t> 2021;45:1155</a:t>
            </a:r>
            <a:r>
              <a:rPr lang="en-US" dirty="0"/>
              <a:t>) </a:t>
            </a:r>
          </a:p>
          <a:p>
            <a:pPr lvl="1"/>
            <a:r>
              <a:rPr lang="en-US" dirty="0"/>
              <a:t>Hispanic ethnicity </a:t>
            </a:r>
          </a:p>
          <a:p>
            <a:pPr lvl="1"/>
            <a:r>
              <a:rPr lang="en-US" dirty="0"/>
              <a:t>Larger (metastatic mean diameter ~7 - 9 cm) tumors </a:t>
            </a:r>
          </a:p>
          <a:p>
            <a:pPr lvl="1"/>
            <a:r>
              <a:rPr lang="en-US" dirty="0"/>
              <a:t>Heavier (metastatic mean 280 g) tumors </a:t>
            </a:r>
          </a:p>
          <a:p>
            <a:pPr lvl="1"/>
            <a:r>
              <a:rPr lang="en-US" dirty="0"/>
              <a:t>Metastasis</a:t>
            </a:r>
          </a:p>
          <a:p>
            <a:r>
              <a:rPr lang="en-US" b="1" dirty="0">
                <a:solidFill>
                  <a:srgbClr val="FF0000"/>
                </a:solidFill>
              </a:rPr>
              <a:t>Better prognosis </a:t>
            </a:r>
            <a:r>
              <a:rPr lang="en-US" dirty="0"/>
              <a:t>associated with (</a:t>
            </a:r>
            <a:r>
              <a:rPr lang="en-US" dirty="0">
                <a:hlinkClick r:id="rId3"/>
              </a:rPr>
              <a:t>Am J </a:t>
            </a:r>
            <a:r>
              <a:rPr lang="en-US" dirty="0" err="1">
                <a:hlinkClick r:id="rId3"/>
              </a:rPr>
              <a:t>Surg</a:t>
            </a:r>
            <a:r>
              <a:rPr lang="en-US" dirty="0">
                <a:hlinkClick r:id="rId3"/>
              </a:rPr>
              <a:t> </a:t>
            </a:r>
            <a:r>
              <a:rPr lang="en-US" dirty="0" err="1">
                <a:hlinkClick r:id="rId3"/>
              </a:rPr>
              <a:t>Pathol</a:t>
            </a:r>
            <a:r>
              <a:rPr lang="en-US" dirty="0">
                <a:hlinkClick r:id="rId3"/>
              </a:rPr>
              <a:t> 2021;45:1155</a:t>
            </a:r>
            <a:r>
              <a:rPr lang="en-US" dirty="0"/>
              <a:t>) </a:t>
            </a:r>
          </a:p>
          <a:p>
            <a:pPr lvl="1"/>
            <a:r>
              <a:rPr lang="en-US" dirty="0"/>
              <a:t>Family history </a:t>
            </a:r>
          </a:p>
          <a:p>
            <a:pPr lvl="1"/>
            <a:r>
              <a:rPr lang="en-US" dirty="0"/>
              <a:t>Younger age </a:t>
            </a:r>
          </a:p>
          <a:p>
            <a:pPr lvl="1"/>
            <a:r>
              <a:rPr lang="en-US" dirty="0"/>
              <a:t>Lack of symptoms / incidental finding </a:t>
            </a:r>
          </a:p>
          <a:p>
            <a:pPr lvl="1"/>
            <a:r>
              <a:rPr lang="en-US" dirty="0" err="1"/>
              <a:t>Bilaterality</a:t>
            </a:r>
            <a:endParaRPr lang="en-US" dirty="0"/>
          </a:p>
          <a:p>
            <a:r>
              <a:rPr lang="en-US" dirty="0"/>
              <a:t>Presence of metastases defines malignancy: most commonly to lymph nodes, bone, liver and lung (</a:t>
            </a:r>
            <a:r>
              <a:rPr lang="en-US" dirty="0" err="1">
                <a:hlinkClick r:id="rId4"/>
              </a:rPr>
              <a:t>Endocr</a:t>
            </a:r>
            <a:r>
              <a:rPr lang="en-US" dirty="0">
                <a:hlinkClick r:id="rId4"/>
              </a:rPr>
              <a:t> </a:t>
            </a:r>
            <a:r>
              <a:rPr lang="en-US" dirty="0" err="1">
                <a:hlinkClick r:id="rId4"/>
              </a:rPr>
              <a:t>Relat</a:t>
            </a:r>
            <a:r>
              <a:rPr lang="en-US" dirty="0">
                <a:hlinkClick r:id="rId4"/>
              </a:rPr>
              <a:t> Cancer 2007;14:569</a:t>
            </a:r>
            <a:r>
              <a:rPr lang="en-US" dirty="0"/>
              <a:t>) </a:t>
            </a:r>
          </a:p>
          <a:p>
            <a:r>
              <a:rPr lang="en-US" dirty="0"/>
              <a:t>~10% of </a:t>
            </a:r>
            <a:r>
              <a:rPr lang="en-US" dirty="0" err="1"/>
              <a:t>pheochromocytomas</a:t>
            </a:r>
            <a:r>
              <a:rPr lang="en-US" dirty="0"/>
              <a:t> are metastatic (</a:t>
            </a:r>
            <a:r>
              <a:rPr lang="en-US" dirty="0" err="1">
                <a:hlinkClick r:id="rId4"/>
              </a:rPr>
              <a:t>Endocr</a:t>
            </a:r>
            <a:r>
              <a:rPr lang="en-US" dirty="0">
                <a:hlinkClick r:id="rId4"/>
              </a:rPr>
              <a:t> </a:t>
            </a:r>
            <a:r>
              <a:rPr lang="en-US" dirty="0" err="1">
                <a:hlinkClick r:id="rId4"/>
              </a:rPr>
              <a:t>Relat</a:t>
            </a:r>
            <a:r>
              <a:rPr lang="en-US" dirty="0">
                <a:hlinkClick r:id="rId4"/>
              </a:rPr>
              <a:t> Cancer 2007;14:569</a:t>
            </a:r>
            <a:r>
              <a:rPr lang="en-US" dirty="0"/>
              <a:t>, </a:t>
            </a:r>
            <a:r>
              <a:rPr lang="en-US" dirty="0">
                <a:hlinkClick r:id="rId5"/>
              </a:rPr>
              <a:t>J </a:t>
            </a:r>
            <a:r>
              <a:rPr lang="en-US" dirty="0" err="1">
                <a:hlinkClick r:id="rId5"/>
              </a:rPr>
              <a:t>Surg</a:t>
            </a:r>
            <a:r>
              <a:rPr lang="en-US" dirty="0">
                <a:hlinkClick r:id="rId5"/>
              </a:rPr>
              <a:t> </a:t>
            </a:r>
            <a:r>
              <a:rPr lang="en-US" dirty="0" err="1">
                <a:hlinkClick r:id="rId5"/>
              </a:rPr>
              <a:t>Oncol</a:t>
            </a:r>
            <a:r>
              <a:rPr lang="en-US" dirty="0">
                <a:hlinkClick r:id="rId5"/>
              </a:rPr>
              <a:t> 2015;112:815</a:t>
            </a:r>
            <a:r>
              <a:rPr lang="en-US" dirty="0"/>
              <a:t>) </a:t>
            </a:r>
          </a:p>
          <a:p>
            <a:r>
              <a:rPr lang="en-US" dirty="0"/>
              <a:t>5 year and 10 year survival ~65% and 35%, respectively (</a:t>
            </a:r>
            <a:r>
              <a:rPr lang="en-US" dirty="0">
                <a:hlinkClick r:id="rId5"/>
              </a:rPr>
              <a:t>J </a:t>
            </a:r>
            <a:r>
              <a:rPr lang="en-US" dirty="0" err="1">
                <a:hlinkClick r:id="rId5"/>
              </a:rPr>
              <a:t>Surg</a:t>
            </a:r>
            <a:r>
              <a:rPr lang="en-US" dirty="0">
                <a:hlinkClick r:id="rId5"/>
              </a:rPr>
              <a:t> </a:t>
            </a:r>
            <a:r>
              <a:rPr lang="en-US" dirty="0" err="1">
                <a:hlinkClick r:id="rId5"/>
              </a:rPr>
              <a:t>Oncol</a:t>
            </a:r>
            <a:r>
              <a:rPr lang="en-US" dirty="0">
                <a:hlinkClick r:id="rId5"/>
              </a:rPr>
              <a:t> 2015;112:815</a:t>
            </a:r>
            <a:r>
              <a:rPr lang="en-US" dirty="0"/>
              <a:t>) </a:t>
            </a:r>
          </a:p>
          <a:p>
            <a:r>
              <a:rPr lang="en-US" dirty="0"/>
              <a:t>6 - 9% of excised tumors have local recurrence (</a:t>
            </a:r>
            <a:r>
              <a:rPr lang="en-US" dirty="0">
                <a:hlinkClick r:id="rId6"/>
              </a:rPr>
              <a:t>Surgery 2014;156:1523</a:t>
            </a:r>
            <a:r>
              <a:rPr lang="en-US" dirty="0"/>
              <a:t>) </a:t>
            </a:r>
          </a:p>
          <a:p>
            <a:pPr lvl="1"/>
            <a:r>
              <a:rPr lang="en-US" dirty="0"/>
              <a:t>Median time to recurrence ~35 months (</a:t>
            </a:r>
            <a:r>
              <a:rPr lang="en-US" dirty="0">
                <a:hlinkClick r:id="rId6"/>
              </a:rPr>
              <a:t>Surgery 2014;156:1523</a:t>
            </a:r>
            <a:r>
              <a:rPr lang="en-US" dirty="0"/>
              <a:t>) </a:t>
            </a:r>
          </a:p>
          <a:p>
            <a:pPr lvl="1"/>
            <a:r>
              <a:rPr lang="en-US" dirty="0"/>
              <a:t>25% of recurrences do not demonstrate </a:t>
            </a:r>
            <a:r>
              <a:rPr lang="en-US" dirty="0" err="1"/>
              <a:t>metanephrine</a:t>
            </a:r>
            <a:r>
              <a:rPr lang="en-US" dirty="0"/>
              <a:t> elevation so surveillance should include annual CT imaging (</a:t>
            </a:r>
            <a:r>
              <a:rPr lang="en-US" dirty="0">
                <a:hlinkClick r:id="rId6"/>
              </a:rPr>
              <a:t>Surgery 2014;156:1523</a:t>
            </a:r>
            <a:r>
              <a:rPr lang="en-US" dirty="0"/>
              <a:t>) </a:t>
            </a:r>
          </a:p>
        </p:txBody>
      </p:sp>
    </p:spTree>
    <p:extLst>
      <p:ext uri="{BB962C8B-B14F-4D97-AF65-F5344CB8AC3E}">
        <p14:creationId xmlns:p14="http://schemas.microsoft.com/office/powerpoint/2010/main" val="390316355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2060"/>
                </a:solidFill>
                <a:latin typeface="Times New Roman"/>
                <a:cs typeface="Times New Roman"/>
              </a:rPr>
              <a:t>Diagnoses of Pituitary Tumors</a:t>
            </a:r>
            <a:br>
              <a:rPr lang="en-US" b="1" dirty="0" smtClean="0">
                <a:solidFill>
                  <a:srgbClr val="002060"/>
                </a:solidFill>
                <a:latin typeface="Times New Roman"/>
                <a:cs typeface="Times New Roman"/>
              </a:rPr>
            </a:b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24100" y="1323349"/>
            <a:ext cx="7543800" cy="5029200"/>
          </a:xfrm>
        </p:spPr>
      </p:pic>
    </p:spTree>
    <p:extLst>
      <p:ext uri="{BB962C8B-B14F-4D97-AF65-F5344CB8AC3E}">
        <p14:creationId xmlns:p14="http://schemas.microsoft.com/office/powerpoint/2010/main" val="245971608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Pituitary neuroendocrine tumor (</a:t>
            </a:r>
            <a:r>
              <a:rPr lang="en-US" b="1" dirty="0" err="1"/>
              <a:t>PitNET</a:t>
            </a:r>
            <a:r>
              <a:rPr lang="en-US" b="1" dirty="0"/>
              <a:t>)</a:t>
            </a:r>
          </a:p>
        </p:txBody>
      </p:sp>
      <p:sp>
        <p:nvSpPr>
          <p:cNvPr id="3" name="Content Placeholder 2"/>
          <p:cNvSpPr>
            <a:spLocks noGrp="1"/>
          </p:cNvSpPr>
          <p:nvPr>
            <p:ph idx="1"/>
          </p:nvPr>
        </p:nvSpPr>
        <p:spPr>
          <a:xfrm>
            <a:off x="838200" y="1825625"/>
            <a:ext cx="10515600" cy="4858510"/>
          </a:xfrm>
        </p:spPr>
        <p:txBody>
          <a:bodyPr>
            <a:normAutofit fontScale="70000" lnSpcReduction="20000"/>
          </a:bodyPr>
          <a:lstStyle/>
          <a:p>
            <a:r>
              <a:rPr lang="en-US" b="1" dirty="0">
                <a:solidFill>
                  <a:srgbClr val="FF0000"/>
                </a:solidFill>
              </a:rPr>
              <a:t>Definition / general</a:t>
            </a:r>
          </a:p>
          <a:p>
            <a:pPr lvl="1"/>
            <a:r>
              <a:rPr lang="en-US" dirty="0"/>
              <a:t>Neuroendocrine tumors of the anterior pituitary gland that are composed of secretory cells with pituitary hormone production </a:t>
            </a:r>
          </a:p>
          <a:p>
            <a:pPr lvl="1"/>
            <a:r>
              <a:rPr lang="en-US" dirty="0"/>
              <a:t>Main tumor types include </a:t>
            </a:r>
            <a:r>
              <a:rPr lang="en-US" dirty="0" err="1"/>
              <a:t>somatotroph</a:t>
            </a:r>
            <a:r>
              <a:rPr lang="en-US" dirty="0"/>
              <a:t>, </a:t>
            </a:r>
            <a:r>
              <a:rPr lang="en-US" dirty="0" err="1"/>
              <a:t>lactotroph</a:t>
            </a:r>
            <a:r>
              <a:rPr lang="en-US" dirty="0"/>
              <a:t>, </a:t>
            </a:r>
            <a:r>
              <a:rPr lang="en-US" dirty="0" err="1"/>
              <a:t>mammosomatotroph</a:t>
            </a:r>
            <a:r>
              <a:rPr lang="en-US" dirty="0"/>
              <a:t>, </a:t>
            </a:r>
            <a:r>
              <a:rPr lang="en-US" dirty="0" err="1"/>
              <a:t>thyrotroph</a:t>
            </a:r>
            <a:r>
              <a:rPr lang="en-US" dirty="0"/>
              <a:t>, </a:t>
            </a:r>
            <a:r>
              <a:rPr lang="en-US" dirty="0" err="1"/>
              <a:t>corticotroph</a:t>
            </a:r>
            <a:r>
              <a:rPr lang="en-US" dirty="0"/>
              <a:t>, </a:t>
            </a:r>
            <a:r>
              <a:rPr lang="en-US" dirty="0" err="1"/>
              <a:t>gonadotroph</a:t>
            </a:r>
            <a:r>
              <a:rPr lang="en-US" dirty="0"/>
              <a:t>, null cell and </a:t>
            </a:r>
            <a:r>
              <a:rPr lang="en-US" dirty="0" err="1"/>
              <a:t>plurihormonal</a:t>
            </a:r>
            <a:r>
              <a:rPr lang="en-US" dirty="0"/>
              <a:t> tumors </a:t>
            </a:r>
          </a:p>
          <a:p>
            <a:r>
              <a:rPr lang="en-US" b="1" dirty="0">
                <a:solidFill>
                  <a:srgbClr val="FF0000"/>
                </a:solidFill>
              </a:rPr>
              <a:t>Essential features</a:t>
            </a:r>
          </a:p>
          <a:p>
            <a:pPr lvl="1"/>
            <a:r>
              <a:rPr lang="en-US" dirty="0"/>
              <a:t>Routine assessment of histology includes determination of: </a:t>
            </a:r>
          </a:p>
          <a:p>
            <a:pPr lvl="2"/>
            <a:r>
              <a:rPr lang="en-US" dirty="0"/>
              <a:t>Architecture: solid growth, nests, </a:t>
            </a:r>
            <a:r>
              <a:rPr lang="en-US" dirty="0" err="1"/>
              <a:t>trabeculae</a:t>
            </a:r>
            <a:r>
              <a:rPr lang="en-US" dirty="0"/>
              <a:t> or perivascular rosettes </a:t>
            </a:r>
          </a:p>
          <a:p>
            <a:pPr lvl="2"/>
            <a:r>
              <a:rPr lang="en-US" dirty="0"/>
              <a:t>Cytoplasmic features: </a:t>
            </a:r>
            <a:r>
              <a:rPr lang="en-US" dirty="0" err="1"/>
              <a:t>acidophilia</a:t>
            </a:r>
            <a:r>
              <a:rPr lang="en-US" dirty="0"/>
              <a:t>, </a:t>
            </a:r>
            <a:r>
              <a:rPr lang="en-US" dirty="0" err="1"/>
              <a:t>basophilia</a:t>
            </a:r>
            <a:r>
              <a:rPr lang="en-US" dirty="0"/>
              <a:t>, inclusions indicative of fibrous bodies </a:t>
            </a:r>
          </a:p>
          <a:p>
            <a:pPr lvl="2"/>
            <a:r>
              <a:rPr lang="en-US" dirty="0"/>
              <a:t>Nuclear features: mitoses, </a:t>
            </a:r>
            <a:r>
              <a:rPr lang="en-US" dirty="0" err="1"/>
              <a:t>pleomorphism</a:t>
            </a:r>
            <a:r>
              <a:rPr lang="en-US" dirty="0"/>
              <a:t>, giant cells </a:t>
            </a:r>
          </a:p>
          <a:p>
            <a:pPr lvl="2"/>
            <a:r>
              <a:rPr lang="en-US" dirty="0"/>
              <a:t>Other features: inflammatory changes, </a:t>
            </a:r>
            <a:r>
              <a:rPr lang="en-US" dirty="0" err="1"/>
              <a:t>stroma</a:t>
            </a:r>
            <a:r>
              <a:rPr lang="en-US" dirty="0"/>
              <a:t>, hemorrhage, vascular features </a:t>
            </a:r>
          </a:p>
          <a:p>
            <a:pPr lvl="1"/>
            <a:r>
              <a:rPr lang="en-US" dirty="0"/>
              <a:t>Determination of cell lineage and hormonal activity using stains for transcription factors, hormones and </a:t>
            </a:r>
            <a:r>
              <a:rPr lang="en-US" dirty="0" err="1"/>
              <a:t>cytokeratins</a:t>
            </a:r>
            <a:r>
              <a:rPr lang="en-US" dirty="0"/>
              <a:t> (</a:t>
            </a:r>
            <a:r>
              <a:rPr lang="en-US" dirty="0" err="1">
                <a:hlinkClick r:id="rId2"/>
              </a:rPr>
              <a:t>Endocr</a:t>
            </a:r>
            <a:r>
              <a:rPr lang="en-US" dirty="0">
                <a:hlinkClick r:id="rId2"/>
              </a:rPr>
              <a:t> </a:t>
            </a:r>
            <a:r>
              <a:rPr lang="en-US" dirty="0" err="1">
                <a:hlinkClick r:id="rId2"/>
              </a:rPr>
              <a:t>Pathol</a:t>
            </a:r>
            <a:r>
              <a:rPr lang="en-US" dirty="0">
                <a:hlinkClick r:id="rId2"/>
              </a:rPr>
              <a:t> 2022;33:6</a:t>
            </a:r>
            <a:r>
              <a:rPr lang="en-US" dirty="0"/>
              <a:t>) </a:t>
            </a:r>
          </a:p>
          <a:p>
            <a:pPr lvl="1"/>
            <a:r>
              <a:rPr lang="en-US" dirty="0"/>
              <a:t>Evaluation of tumor proliferation potential by mitotic count and Ki67 labeling index </a:t>
            </a:r>
          </a:p>
          <a:p>
            <a:pPr lvl="1"/>
            <a:r>
              <a:rPr lang="en-US" dirty="0"/>
              <a:t>Evaluation of tumor invasion if possible to identify clinically aggressive tumors </a:t>
            </a:r>
          </a:p>
          <a:p>
            <a:pPr lvl="1"/>
            <a:r>
              <a:rPr lang="en-US" dirty="0" err="1"/>
              <a:t>Ultrastructural</a:t>
            </a:r>
            <a:r>
              <a:rPr lang="en-US" dirty="0"/>
              <a:t> features of tumor cells may be important for classification of unusual tumors </a:t>
            </a:r>
          </a:p>
          <a:p>
            <a:r>
              <a:rPr lang="en-US" b="1" dirty="0">
                <a:solidFill>
                  <a:srgbClr val="FF0000"/>
                </a:solidFill>
              </a:rPr>
              <a:t>Terminology</a:t>
            </a:r>
          </a:p>
          <a:p>
            <a:pPr lvl="1"/>
            <a:r>
              <a:rPr lang="en-US" dirty="0"/>
              <a:t>Pituitary neuroendocrine tumor (preferred nomenclature) </a:t>
            </a:r>
          </a:p>
          <a:p>
            <a:pPr lvl="1"/>
            <a:r>
              <a:rPr lang="en-US" dirty="0"/>
              <a:t>Pituitary adenoma (still acceptable but not preferred terminology) </a:t>
            </a:r>
          </a:p>
          <a:p>
            <a:pPr lvl="1"/>
            <a:r>
              <a:rPr lang="en-US" dirty="0"/>
              <a:t>Metastatic pituitary neuroendocrine tumor (formerly known as pituitary carcinoma) </a:t>
            </a:r>
          </a:p>
        </p:txBody>
      </p:sp>
    </p:spTree>
    <p:extLst>
      <p:ext uri="{BB962C8B-B14F-4D97-AF65-F5344CB8AC3E}">
        <p14:creationId xmlns:p14="http://schemas.microsoft.com/office/powerpoint/2010/main" val="425548768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Pituitary neuroendocrine tumor (</a:t>
            </a:r>
            <a:r>
              <a:rPr lang="en-US" b="1" dirty="0" err="1"/>
              <a:t>PitNET</a:t>
            </a:r>
            <a:r>
              <a:rPr lang="en-US" b="1" dirty="0"/>
              <a:t>)</a:t>
            </a:r>
          </a:p>
        </p:txBody>
      </p:sp>
      <p:sp>
        <p:nvSpPr>
          <p:cNvPr id="4" name="Content Placeholder 3"/>
          <p:cNvSpPr>
            <a:spLocks noGrp="1"/>
          </p:cNvSpPr>
          <p:nvPr>
            <p:ph sz="half" idx="1"/>
          </p:nvPr>
        </p:nvSpPr>
        <p:spPr/>
        <p:txBody>
          <a:bodyPr>
            <a:normAutofit fontScale="70000" lnSpcReduction="20000"/>
          </a:bodyPr>
          <a:lstStyle/>
          <a:p>
            <a:r>
              <a:rPr lang="en-US" b="1" dirty="0" smtClean="0">
                <a:solidFill>
                  <a:srgbClr val="FF0000"/>
                </a:solidFill>
              </a:rPr>
              <a:t>Epidemiology</a:t>
            </a:r>
            <a:endParaRPr lang="en-US" b="1" dirty="0">
              <a:solidFill>
                <a:srgbClr val="FF0000"/>
              </a:solidFill>
            </a:endParaRPr>
          </a:p>
          <a:p>
            <a:r>
              <a:rPr lang="en-US" dirty="0"/>
              <a:t>10 - 15% of intracranial neoplasms </a:t>
            </a:r>
          </a:p>
          <a:p>
            <a:r>
              <a:rPr lang="en-US" dirty="0"/>
              <a:t>Mainly occurs in fourth to seventh decade </a:t>
            </a:r>
          </a:p>
          <a:p>
            <a:r>
              <a:rPr lang="en-US" dirty="0"/>
              <a:t>F &gt; M </a:t>
            </a:r>
          </a:p>
          <a:p>
            <a:r>
              <a:rPr lang="en-US" dirty="0"/>
              <a:t>Incidental tumors are seen in ~14.4% of autopsies and 22.5% of radiologic studies (</a:t>
            </a:r>
            <a:r>
              <a:rPr lang="en-US" dirty="0">
                <a:hlinkClick r:id="rId2"/>
              </a:rPr>
              <a:t>Cancer 2004;101:613</a:t>
            </a:r>
            <a:r>
              <a:rPr lang="en-US" dirty="0"/>
              <a:t>) </a:t>
            </a:r>
          </a:p>
        </p:txBody>
      </p:sp>
      <p:sp>
        <p:nvSpPr>
          <p:cNvPr id="5" name="Content Placeholder 4"/>
          <p:cNvSpPr>
            <a:spLocks noGrp="1"/>
          </p:cNvSpPr>
          <p:nvPr>
            <p:ph sz="half" idx="2"/>
          </p:nvPr>
        </p:nvSpPr>
        <p:spPr/>
        <p:txBody>
          <a:bodyPr>
            <a:normAutofit fontScale="70000" lnSpcReduction="20000"/>
          </a:bodyPr>
          <a:lstStyle/>
          <a:p>
            <a:r>
              <a:rPr lang="en-US" b="1" dirty="0">
                <a:solidFill>
                  <a:srgbClr val="FF0000"/>
                </a:solidFill>
              </a:rPr>
              <a:t>Sites</a:t>
            </a:r>
          </a:p>
          <a:p>
            <a:r>
              <a:rPr lang="en-US" dirty="0"/>
              <a:t>Majority occur in the </a:t>
            </a:r>
            <a:r>
              <a:rPr lang="en-US" dirty="0" err="1"/>
              <a:t>sella</a:t>
            </a:r>
            <a:r>
              <a:rPr lang="en-US" dirty="0"/>
              <a:t> </a:t>
            </a:r>
            <a:r>
              <a:rPr lang="en-US" dirty="0" err="1"/>
              <a:t>turcica</a:t>
            </a:r>
            <a:r>
              <a:rPr lang="en-US" dirty="0"/>
              <a:t>, originating within the </a:t>
            </a:r>
            <a:r>
              <a:rPr lang="en-US" dirty="0" err="1"/>
              <a:t>adenohypophysis</a:t>
            </a:r>
            <a:r>
              <a:rPr lang="en-US" dirty="0"/>
              <a:t> / anterior pituitary lobe, with variable extension upwards into </a:t>
            </a:r>
            <a:r>
              <a:rPr lang="en-US" dirty="0" err="1"/>
              <a:t>suprasellar</a:t>
            </a:r>
            <a:r>
              <a:rPr lang="en-US" dirty="0"/>
              <a:t> region and into adjacent structures, such as cavernous sinuses, sphenoid sinus and </a:t>
            </a:r>
            <a:r>
              <a:rPr lang="en-US" dirty="0" err="1"/>
              <a:t>sinonasal</a:t>
            </a:r>
            <a:r>
              <a:rPr lang="en-US" dirty="0"/>
              <a:t> mucosa </a:t>
            </a:r>
          </a:p>
          <a:p>
            <a:r>
              <a:rPr lang="en-US" dirty="0"/>
              <a:t>Ectopic sites include primary location in the sphenoid sinus; rare examples occur in the </a:t>
            </a:r>
            <a:r>
              <a:rPr lang="en-US" dirty="0" err="1"/>
              <a:t>suprasellar</a:t>
            </a:r>
            <a:r>
              <a:rPr lang="en-US" dirty="0"/>
              <a:t> pituitary stalk and </a:t>
            </a:r>
            <a:r>
              <a:rPr lang="en-US" dirty="0" err="1"/>
              <a:t>clivus</a:t>
            </a:r>
            <a:r>
              <a:rPr lang="en-US" dirty="0"/>
              <a:t> (</a:t>
            </a:r>
            <a:r>
              <a:rPr lang="en-US" dirty="0" err="1">
                <a:hlinkClick r:id="rId3"/>
              </a:rPr>
              <a:t>Neurol</a:t>
            </a:r>
            <a:r>
              <a:rPr lang="en-US" dirty="0">
                <a:hlinkClick r:id="rId3"/>
              </a:rPr>
              <a:t> Med </a:t>
            </a:r>
            <a:r>
              <a:rPr lang="en-US" dirty="0" err="1">
                <a:hlinkClick r:id="rId3"/>
              </a:rPr>
              <a:t>Chir</a:t>
            </a:r>
            <a:r>
              <a:rPr lang="en-US" dirty="0">
                <a:hlinkClick r:id="rId3"/>
              </a:rPr>
              <a:t> (Tokyo) 2004;44:380</a:t>
            </a:r>
            <a:r>
              <a:rPr lang="en-US" dirty="0"/>
              <a:t>, </a:t>
            </a:r>
            <a:r>
              <a:rPr lang="en-US" dirty="0" err="1">
                <a:hlinkClick r:id="rId4"/>
              </a:rPr>
              <a:t>Arq</a:t>
            </a:r>
            <a:r>
              <a:rPr lang="en-US" dirty="0">
                <a:hlinkClick r:id="rId4"/>
              </a:rPr>
              <a:t> </a:t>
            </a:r>
            <a:r>
              <a:rPr lang="en-US" dirty="0" err="1">
                <a:hlinkClick r:id="rId4"/>
              </a:rPr>
              <a:t>Neuropsiquiatr</a:t>
            </a:r>
            <a:r>
              <a:rPr lang="en-US" dirty="0">
                <a:hlinkClick r:id="rId4"/>
              </a:rPr>
              <a:t> 2012;70:744</a:t>
            </a:r>
            <a:r>
              <a:rPr lang="en-US" dirty="0"/>
              <a:t>, </a:t>
            </a:r>
            <a:r>
              <a:rPr lang="en-US" dirty="0">
                <a:hlinkClick r:id="rId5"/>
              </a:rPr>
              <a:t>BMC Res Notes 2013;6:411</a:t>
            </a:r>
            <a:r>
              <a:rPr lang="en-US" dirty="0"/>
              <a:t>, </a:t>
            </a:r>
            <a:r>
              <a:rPr lang="en-US" dirty="0">
                <a:hlinkClick r:id="rId6"/>
              </a:rPr>
              <a:t>Pituitary 2020;23:457</a:t>
            </a:r>
            <a:r>
              <a:rPr lang="en-US" dirty="0"/>
              <a:t>) </a:t>
            </a:r>
          </a:p>
          <a:p>
            <a:r>
              <a:rPr lang="en-US" dirty="0"/>
              <a:t>Rare tumors are seen as a part of ovarian </a:t>
            </a:r>
            <a:r>
              <a:rPr lang="en-US" dirty="0" err="1"/>
              <a:t>teratoma</a:t>
            </a:r>
            <a:r>
              <a:rPr lang="en-US" dirty="0"/>
              <a:t> (</a:t>
            </a:r>
            <a:r>
              <a:rPr lang="en-US" dirty="0" err="1">
                <a:hlinkClick r:id="rId7"/>
              </a:rPr>
              <a:t>Endocr</a:t>
            </a:r>
            <a:r>
              <a:rPr lang="en-US" dirty="0">
                <a:hlinkClick r:id="rId7"/>
              </a:rPr>
              <a:t> </a:t>
            </a:r>
            <a:r>
              <a:rPr lang="en-US" dirty="0" err="1">
                <a:hlinkClick r:id="rId7"/>
              </a:rPr>
              <a:t>Pathol</a:t>
            </a:r>
            <a:r>
              <a:rPr lang="en-US" dirty="0">
                <a:hlinkClick r:id="rId7"/>
              </a:rPr>
              <a:t> 2014;25:321</a:t>
            </a:r>
            <a:r>
              <a:rPr lang="en-US" dirty="0"/>
              <a:t>, </a:t>
            </a:r>
            <a:r>
              <a:rPr lang="en-US" dirty="0" err="1">
                <a:hlinkClick r:id="rId8"/>
              </a:rPr>
              <a:t>Eur</a:t>
            </a:r>
            <a:r>
              <a:rPr lang="en-US" dirty="0">
                <a:hlinkClick r:id="rId8"/>
              </a:rPr>
              <a:t> J Intern Med 2005;16:359</a:t>
            </a:r>
            <a:r>
              <a:rPr lang="en-US" dirty="0"/>
              <a:t>, </a:t>
            </a:r>
            <a:r>
              <a:rPr lang="en-US" dirty="0">
                <a:hlinkClick r:id="rId9"/>
              </a:rPr>
              <a:t>Case Rep </a:t>
            </a:r>
            <a:r>
              <a:rPr lang="en-US" dirty="0" err="1">
                <a:hlinkClick r:id="rId9"/>
              </a:rPr>
              <a:t>Womens</a:t>
            </a:r>
            <a:r>
              <a:rPr lang="en-US" dirty="0">
                <a:hlinkClick r:id="rId9"/>
              </a:rPr>
              <a:t> Health 2020;29:e00279</a:t>
            </a:r>
            <a:r>
              <a:rPr lang="en-US" dirty="0"/>
              <a:t>, </a:t>
            </a:r>
            <a:r>
              <a:rPr lang="en-US" dirty="0" err="1">
                <a:hlinkClick r:id="rId10"/>
              </a:rPr>
              <a:t>Endocr</a:t>
            </a:r>
            <a:r>
              <a:rPr lang="en-US" dirty="0">
                <a:hlinkClick r:id="rId10"/>
              </a:rPr>
              <a:t> </a:t>
            </a:r>
            <a:r>
              <a:rPr lang="en-US" dirty="0" err="1">
                <a:hlinkClick r:id="rId10"/>
              </a:rPr>
              <a:t>Pathol</a:t>
            </a:r>
            <a:r>
              <a:rPr lang="en-US" dirty="0">
                <a:hlinkClick r:id="rId10"/>
              </a:rPr>
              <a:t> 2020;31:315</a:t>
            </a:r>
            <a:r>
              <a:rPr lang="en-US" dirty="0"/>
              <a:t>) </a:t>
            </a:r>
          </a:p>
          <a:p>
            <a:endParaRPr lang="en-US" dirty="0"/>
          </a:p>
          <a:p>
            <a:endParaRPr lang="en-US" dirty="0"/>
          </a:p>
        </p:txBody>
      </p:sp>
    </p:spTree>
    <p:extLst>
      <p:ext uri="{BB962C8B-B14F-4D97-AF65-F5344CB8AC3E}">
        <p14:creationId xmlns:p14="http://schemas.microsoft.com/office/powerpoint/2010/main" val="426611343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Pituitary neuroendocrine tumor (</a:t>
            </a:r>
            <a:r>
              <a:rPr lang="en-US" b="1" dirty="0" err="1"/>
              <a:t>PitNET</a:t>
            </a:r>
            <a:r>
              <a:rPr lang="en-US" b="1" dirty="0" smtClean="0"/>
              <a:t>) - </a:t>
            </a:r>
            <a:r>
              <a:rPr lang="en-US" dirty="0"/>
              <a:t>Etiology</a:t>
            </a:r>
            <a:br>
              <a:rPr lang="en-US" dirty="0"/>
            </a:br>
            <a:endParaRPr lang="en-US" b="1" dirty="0"/>
          </a:p>
        </p:txBody>
      </p:sp>
      <p:sp>
        <p:nvSpPr>
          <p:cNvPr id="3" name="Content Placeholder 2"/>
          <p:cNvSpPr>
            <a:spLocks noGrp="1"/>
          </p:cNvSpPr>
          <p:nvPr>
            <p:ph idx="1"/>
          </p:nvPr>
        </p:nvSpPr>
        <p:spPr/>
        <p:txBody>
          <a:bodyPr>
            <a:normAutofit fontScale="77500" lnSpcReduction="20000"/>
          </a:bodyPr>
          <a:lstStyle/>
          <a:p>
            <a:r>
              <a:rPr lang="en-US" dirty="0" smtClean="0"/>
              <a:t>Most </a:t>
            </a:r>
            <a:r>
              <a:rPr lang="en-US" dirty="0"/>
              <a:t>tumors are of unknown etiology and lack mutations that are considered causative; epigenetic alterations are common (</a:t>
            </a:r>
            <a:r>
              <a:rPr lang="en-US" dirty="0" err="1">
                <a:hlinkClick r:id="rId2"/>
              </a:rPr>
              <a:t>Endocr</a:t>
            </a:r>
            <a:r>
              <a:rPr lang="en-US" dirty="0">
                <a:hlinkClick r:id="rId2"/>
              </a:rPr>
              <a:t> </a:t>
            </a:r>
            <a:r>
              <a:rPr lang="en-US" dirty="0" err="1">
                <a:hlinkClick r:id="rId2"/>
              </a:rPr>
              <a:t>Pathol</a:t>
            </a:r>
            <a:r>
              <a:rPr lang="en-US" dirty="0">
                <a:hlinkClick r:id="rId2"/>
              </a:rPr>
              <a:t> 2021;32:3</a:t>
            </a:r>
            <a:r>
              <a:rPr lang="en-US" dirty="0"/>
              <a:t>) </a:t>
            </a:r>
          </a:p>
          <a:p>
            <a:r>
              <a:rPr lang="en-US" dirty="0"/>
              <a:t>Inherited syndromes: </a:t>
            </a:r>
          </a:p>
          <a:p>
            <a:pPr lvl="1"/>
            <a:r>
              <a:rPr lang="en-US" dirty="0"/>
              <a:t>MEN1 with involvement of the </a:t>
            </a:r>
            <a:r>
              <a:rPr lang="en-US" i="1" dirty="0"/>
              <a:t>MEN1</a:t>
            </a:r>
            <a:r>
              <a:rPr lang="en-US" dirty="0"/>
              <a:t> gene and loss of </a:t>
            </a:r>
            <a:r>
              <a:rPr lang="en-US" dirty="0" err="1"/>
              <a:t>menin</a:t>
            </a:r>
            <a:r>
              <a:rPr lang="en-US" dirty="0"/>
              <a:t> </a:t>
            </a:r>
          </a:p>
          <a:p>
            <a:pPr lvl="1"/>
            <a:r>
              <a:rPr lang="en-US" dirty="0"/>
              <a:t>MEN4 with mutation of </a:t>
            </a:r>
            <a:r>
              <a:rPr lang="en-US" i="1" dirty="0"/>
              <a:t>CDKN1B</a:t>
            </a:r>
            <a:r>
              <a:rPr lang="en-US" dirty="0"/>
              <a:t> and loss of p27 </a:t>
            </a:r>
          </a:p>
          <a:p>
            <a:pPr lvl="1"/>
            <a:r>
              <a:rPr lang="en-US" dirty="0"/>
              <a:t>MEN5 with mutation of </a:t>
            </a:r>
            <a:r>
              <a:rPr lang="en-US" i="1" dirty="0"/>
              <a:t>MAX</a:t>
            </a:r>
            <a:r>
              <a:rPr lang="en-US" dirty="0"/>
              <a:t> </a:t>
            </a:r>
          </a:p>
          <a:p>
            <a:pPr lvl="1"/>
            <a:r>
              <a:rPr lang="en-US" dirty="0"/>
              <a:t>Carney complex with mutation of </a:t>
            </a:r>
            <a:r>
              <a:rPr lang="en-US" i="1" dirty="0"/>
              <a:t>PRKR1ɑ</a:t>
            </a:r>
            <a:r>
              <a:rPr lang="en-US" dirty="0"/>
              <a:t> </a:t>
            </a:r>
          </a:p>
          <a:p>
            <a:pPr lvl="1"/>
            <a:r>
              <a:rPr lang="en-US" dirty="0"/>
              <a:t>Familial acromegaly with mutation of </a:t>
            </a:r>
            <a:r>
              <a:rPr lang="en-US" i="1" dirty="0"/>
              <a:t>AIP</a:t>
            </a:r>
            <a:r>
              <a:rPr lang="en-US" dirty="0"/>
              <a:t> </a:t>
            </a:r>
          </a:p>
          <a:p>
            <a:pPr lvl="1"/>
            <a:r>
              <a:rPr lang="en-US" dirty="0" err="1"/>
              <a:t>SDHx</a:t>
            </a:r>
            <a:r>
              <a:rPr lang="en-US" dirty="0"/>
              <a:t> related disease due to mutation in any of the genes encoding the SDH complex </a:t>
            </a:r>
          </a:p>
          <a:p>
            <a:pPr lvl="1"/>
            <a:r>
              <a:rPr lang="en-US" dirty="0"/>
              <a:t>Hyperparathyroidism jaw tumor syndrome due to mutation of </a:t>
            </a:r>
            <a:r>
              <a:rPr lang="en-US" i="1" dirty="0"/>
              <a:t>CDC73</a:t>
            </a:r>
            <a:r>
              <a:rPr lang="en-US" dirty="0"/>
              <a:t> and loss of </a:t>
            </a:r>
            <a:r>
              <a:rPr lang="en-US" dirty="0" err="1"/>
              <a:t>parafibromin</a:t>
            </a:r>
            <a:r>
              <a:rPr lang="en-US" dirty="0"/>
              <a:t> </a:t>
            </a:r>
          </a:p>
          <a:p>
            <a:pPr lvl="1"/>
            <a:r>
              <a:rPr lang="en-US" dirty="0"/>
              <a:t>Lynch syndrome due to mutation in </a:t>
            </a:r>
            <a:r>
              <a:rPr lang="en-US" i="1" dirty="0"/>
              <a:t>MLH1</a:t>
            </a:r>
            <a:r>
              <a:rPr lang="en-US" dirty="0"/>
              <a:t> / </a:t>
            </a:r>
            <a:r>
              <a:rPr lang="en-US" i="1" dirty="0"/>
              <a:t>MSH2</a:t>
            </a:r>
            <a:r>
              <a:rPr lang="en-US" dirty="0"/>
              <a:t> / </a:t>
            </a:r>
            <a:r>
              <a:rPr lang="en-US" i="1" dirty="0"/>
              <a:t>MSH6</a:t>
            </a:r>
            <a:r>
              <a:rPr lang="en-US" dirty="0"/>
              <a:t> / </a:t>
            </a:r>
            <a:r>
              <a:rPr lang="en-US" i="1" dirty="0"/>
              <a:t>PMS2</a:t>
            </a:r>
            <a:r>
              <a:rPr lang="en-US" dirty="0"/>
              <a:t> </a:t>
            </a:r>
          </a:p>
          <a:p>
            <a:r>
              <a:rPr lang="en-US" dirty="0" err="1"/>
              <a:t>Noninherited</a:t>
            </a:r>
            <a:r>
              <a:rPr lang="en-US" dirty="0"/>
              <a:t> </a:t>
            </a:r>
            <a:r>
              <a:rPr lang="en-US" dirty="0" err="1"/>
              <a:t>germline</a:t>
            </a:r>
            <a:r>
              <a:rPr lang="en-US" dirty="0"/>
              <a:t> predisposition syndromes include: </a:t>
            </a:r>
          </a:p>
          <a:p>
            <a:pPr lvl="1"/>
            <a:r>
              <a:rPr lang="en-US" dirty="0"/>
              <a:t>X linked </a:t>
            </a:r>
            <a:r>
              <a:rPr lang="en-US" dirty="0" err="1"/>
              <a:t>acrogigantism</a:t>
            </a:r>
            <a:r>
              <a:rPr lang="en-US" dirty="0"/>
              <a:t> due to Xq26 </a:t>
            </a:r>
            <a:r>
              <a:rPr lang="en-US" dirty="0" err="1"/>
              <a:t>microduplication</a:t>
            </a:r>
            <a:r>
              <a:rPr lang="en-US" dirty="0"/>
              <a:t> and </a:t>
            </a:r>
            <a:r>
              <a:rPr lang="en-US" i="1" dirty="0"/>
              <a:t>GPR101</a:t>
            </a:r>
            <a:r>
              <a:rPr lang="en-US" dirty="0"/>
              <a:t> alterations </a:t>
            </a:r>
          </a:p>
          <a:p>
            <a:pPr lvl="1"/>
            <a:r>
              <a:rPr lang="en-US" dirty="0"/>
              <a:t>McCune-Albright syndrome with </a:t>
            </a:r>
            <a:r>
              <a:rPr lang="en-US" i="1" dirty="0"/>
              <a:t>GNAS</a:t>
            </a:r>
            <a:r>
              <a:rPr lang="en-US" dirty="0"/>
              <a:t> activating mutations </a:t>
            </a:r>
          </a:p>
        </p:txBody>
      </p:sp>
    </p:spTree>
    <p:extLst>
      <p:ext uri="{BB962C8B-B14F-4D97-AF65-F5344CB8AC3E}">
        <p14:creationId xmlns:p14="http://schemas.microsoft.com/office/powerpoint/2010/main" val="2841941187"/>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Pituitary neuroendocrine tumor (</a:t>
            </a:r>
            <a:r>
              <a:rPr lang="en-US" sz="3200" b="1" dirty="0" err="1"/>
              <a:t>PitNET</a:t>
            </a:r>
            <a:r>
              <a:rPr lang="en-US" sz="3200" b="1" dirty="0" smtClean="0"/>
              <a:t>) - </a:t>
            </a:r>
            <a:r>
              <a:rPr lang="en-US" sz="3200" dirty="0"/>
              <a:t>Clinical features</a:t>
            </a:r>
            <a:br>
              <a:rPr lang="en-US" sz="3200" dirty="0"/>
            </a:br>
            <a:endParaRPr lang="en-US" sz="3200" b="1" dirty="0"/>
          </a:p>
        </p:txBody>
      </p:sp>
      <p:sp>
        <p:nvSpPr>
          <p:cNvPr id="3" name="Content Placeholder 2"/>
          <p:cNvSpPr>
            <a:spLocks noGrp="1"/>
          </p:cNvSpPr>
          <p:nvPr>
            <p:ph idx="1"/>
          </p:nvPr>
        </p:nvSpPr>
        <p:spPr/>
        <p:txBody>
          <a:bodyPr>
            <a:noAutofit/>
          </a:bodyPr>
          <a:lstStyle/>
          <a:p>
            <a:r>
              <a:rPr lang="en-US" sz="2400" dirty="0" smtClean="0"/>
              <a:t>Clinical </a:t>
            </a:r>
            <a:r>
              <a:rPr lang="en-US" sz="2400" dirty="0"/>
              <a:t>features of hormone excess: acromegaly, gigantism, Cushing disease, </a:t>
            </a:r>
            <a:r>
              <a:rPr lang="en-US" sz="2400" dirty="0" err="1"/>
              <a:t>sequelae</a:t>
            </a:r>
            <a:r>
              <a:rPr lang="en-US" sz="2400" dirty="0"/>
              <a:t> of </a:t>
            </a:r>
            <a:r>
              <a:rPr lang="en-US" sz="2400" dirty="0" err="1"/>
              <a:t>hyperprolactinemia</a:t>
            </a:r>
            <a:r>
              <a:rPr lang="en-US" sz="2400" dirty="0"/>
              <a:t>, hyperthyroidism, rarely gonadotropin excess </a:t>
            </a:r>
            <a:r>
              <a:rPr lang="en-US" sz="2000" dirty="0"/>
              <a:t>(</a:t>
            </a:r>
            <a:r>
              <a:rPr lang="en-US" sz="2000" dirty="0" err="1">
                <a:hlinkClick r:id="rId2"/>
              </a:rPr>
              <a:t>Endocr</a:t>
            </a:r>
            <a:r>
              <a:rPr lang="en-US" sz="2000" dirty="0">
                <a:hlinkClick r:id="rId2"/>
              </a:rPr>
              <a:t> </a:t>
            </a:r>
            <a:r>
              <a:rPr lang="en-US" sz="2000" dirty="0" err="1">
                <a:hlinkClick r:id="rId2"/>
              </a:rPr>
              <a:t>Pathol</a:t>
            </a:r>
            <a:r>
              <a:rPr lang="en-US" sz="2000" dirty="0">
                <a:hlinkClick r:id="rId2"/>
              </a:rPr>
              <a:t> 2022;33:6</a:t>
            </a:r>
            <a:r>
              <a:rPr lang="en-US" sz="2000" dirty="0"/>
              <a:t>) </a:t>
            </a:r>
          </a:p>
          <a:p>
            <a:r>
              <a:rPr lang="en-US" sz="2400" dirty="0"/>
              <a:t>Larger tumors (&gt; 1 cm) can be associated with mass effects such as headache, visual disturbance and hypopituitarism </a:t>
            </a:r>
          </a:p>
          <a:p>
            <a:r>
              <a:rPr lang="en-US" sz="2400" dirty="0"/>
              <a:t>Hemorrhagic necrosis of large tumors (pituitary apoplexy) may be a surgical emergency </a:t>
            </a:r>
          </a:p>
          <a:p>
            <a:endParaRPr lang="en-US" sz="2400" dirty="0"/>
          </a:p>
        </p:txBody>
      </p:sp>
    </p:spTree>
    <p:extLst>
      <p:ext uri="{BB962C8B-B14F-4D97-AF65-F5344CB8AC3E}">
        <p14:creationId xmlns:p14="http://schemas.microsoft.com/office/powerpoint/2010/main" val="122127326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819" y="365125"/>
            <a:ext cx="11642501" cy="1325563"/>
          </a:xfrm>
        </p:spPr>
        <p:txBody>
          <a:bodyPr>
            <a:normAutofit/>
          </a:bodyPr>
          <a:lstStyle/>
          <a:p>
            <a:r>
              <a:rPr lang="en-US" sz="3200" b="1" dirty="0"/>
              <a:t>Pituitary neuroendocrine tumor (</a:t>
            </a:r>
            <a:r>
              <a:rPr lang="en-US" sz="3200" b="1" dirty="0" err="1"/>
              <a:t>PitNET</a:t>
            </a:r>
            <a:r>
              <a:rPr lang="en-US" sz="3200" b="1" dirty="0" smtClean="0"/>
              <a:t>) - </a:t>
            </a:r>
            <a:r>
              <a:rPr lang="en-US" sz="3200" dirty="0"/>
              <a:t>Biochemical assessment </a:t>
            </a:r>
            <a:endParaRPr lang="en-US" sz="3200" b="1" dirty="0"/>
          </a:p>
        </p:txBody>
      </p:sp>
      <p:sp>
        <p:nvSpPr>
          <p:cNvPr id="4" name="Content Placeholder 3"/>
          <p:cNvSpPr>
            <a:spLocks noGrp="1"/>
          </p:cNvSpPr>
          <p:nvPr>
            <p:ph idx="1"/>
          </p:nvPr>
        </p:nvSpPr>
        <p:spPr/>
        <p:txBody>
          <a:bodyPr>
            <a:normAutofit fontScale="55000" lnSpcReduction="20000"/>
          </a:bodyPr>
          <a:lstStyle/>
          <a:p>
            <a:r>
              <a:rPr lang="en-US" dirty="0" smtClean="0"/>
              <a:t>Serum </a:t>
            </a:r>
            <a:r>
              <a:rPr lang="en-US" dirty="0"/>
              <a:t>prolactin can be elevated in any patient with a </a:t>
            </a:r>
            <a:r>
              <a:rPr lang="en-US" dirty="0" err="1"/>
              <a:t>sellar</a:t>
            </a:r>
            <a:r>
              <a:rPr lang="en-US" dirty="0"/>
              <a:t> lesion since it is under tonic inhibition and interruption of hypothalamic signaling can result in </a:t>
            </a:r>
            <a:r>
              <a:rPr lang="en-US" dirty="0" err="1"/>
              <a:t>hyperprolactinemia</a:t>
            </a:r>
            <a:r>
              <a:rPr lang="en-US" dirty="0"/>
              <a:t> </a:t>
            </a:r>
          </a:p>
          <a:p>
            <a:pPr lvl="1"/>
            <a:r>
              <a:rPr lang="en-US" dirty="0"/>
              <a:t>However, this so called stalk effect does not usually result in a level &gt; 200 mcg/L; levels above this usually indicate a tumor producing prolactin </a:t>
            </a:r>
          </a:p>
          <a:p>
            <a:pPr lvl="1"/>
            <a:r>
              <a:rPr lang="en-US" dirty="0"/>
              <a:t>In patients with true </a:t>
            </a:r>
            <a:r>
              <a:rPr lang="en-US" dirty="0" err="1"/>
              <a:t>lactotroph</a:t>
            </a:r>
            <a:r>
              <a:rPr lang="en-US" dirty="0"/>
              <a:t> tumors, prolactin levels are usually proportional to tumor size </a:t>
            </a:r>
          </a:p>
          <a:p>
            <a:pPr lvl="1"/>
            <a:r>
              <a:rPr lang="en-US" dirty="0"/>
              <a:t>Patients with large tumors and prolactin levels of 500 mcg/L or less usually do not have a </a:t>
            </a:r>
            <a:r>
              <a:rPr lang="en-US" dirty="0" err="1"/>
              <a:t>lactotroph</a:t>
            </a:r>
            <a:r>
              <a:rPr lang="en-US" dirty="0"/>
              <a:t> tumor </a:t>
            </a:r>
          </a:p>
          <a:p>
            <a:r>
              <a:rPr lang="en-US" dirty="0"/>
              <a:t>Growth hormone and IGF1 are biomarkers of acromegaly or gigantism; since growth hormone secretion is pulsatile, IGF1 provides an integrated measure that is more reliable </a:t>
            </a:r>
          </a:p>
          <a:p>
            <a:pPr lvl="1"/>
            <a:r>
              <a:rPr lang="en-US" dirty="0"/>
              <a:t>Oral glucose tolerance test is a definitive confirmatory test for the diagnosis of acromegaly </a:t>
            </a:r>
          </a:p>
          <a:p>
            <a:r>
              <a:rPr lang="en-US" dirty="0"/>
              <a:t>Cortisol and ACTH are elevated in Cushing disease </a:t>
            </a:r>
          </a:p>
          <a:p>
            <a:pPr lvl="1"/>
            <a:r>
              <a:rPr lang="en-US" dirty="0"/>
              <a:t>The relationship between these is important; a high normal ACTH in a patient with high normal or elevated cortisol should be assessed for Cushing disease </a:t>
            </a:r>
          </a:p>
          <a:p>
            <a:pPr lvl="1"/>
            <a:r>
              <a:rPr lang="en-US" dirty="0"/>
              <a:t>High dose dexamethasone suppression testing can be useful </a:t>
            </a:r>
          </a:p>
          <a:p>
            <a:r>
              <a:rPr lang="en-US" dirty="0"/>
              <a:t>TSH secreting tumors cause increased TSH levels and are usually associated with elevated T3 and T4 levels, hyperthyroidism and goiter </a:t>
            </a:r>
          </a:p>
          <a:p>
            <a:r>
              <a:rPr lang="en-US" dirty="0"/>
              <a:t>Gonadotropin excess can be physiological in postmenopausal women; serum levels of FSH and LH as well as testosterone levels in men should be screened </a:t>
            </a:r>
          </a:p>
          <a:p>
            <a:r>
              <a:rPr lang="en-US" dirty="0"/>
              <a:t>Cerebrospinal fluid may be </a:t>
            </a:r>
            <a:r>
              <a:rPr lang="en-US" dirty="0" err="1"/>
              <a:t>xanthochromic</a:t>
            </a:r>
            <a:r>
              <a:rPr lang="en-US" dirty="0"/>
              <a:t> with </a:t>
            </a:r>
            <a:r>
              <a:rPr lang="en-US" dirty="0" err="1"/>
              <a:t>crenated</a:t>
            </a:r>
            <a:r>
              <a:rPr lang="en-US" dirty="0"/>
              <a:t> red blood cells and high protein levels in pituitary apoplexy </a:t>
            </a:r>
          </a:p>
        </p:txBody>
      </p:sp>
    </p:spTree>
    <p:extLst>
      <p:ext uri="{BB962C8B-B14F-4D97-AF65-F5344CB8AC3E}">
        <p14:creationId xmlns:p14="http://schemas.microsoft.com/office/powerpoint/2010/main" val="164136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Thyroid cancer </a:t>
            </a:r>
            <a:r>
              <a:rPr lang="en-US" b="1" dirty="0" smtClean="0"/>
              <a:t> - </a:t>
            </a:r>
            <a:r>
              <a:rPr lang="en-US" dirty="0" smtClean="0"/>
              <a:t>Prognostic </a:t>
            </a:r>
            <a:r>
              <a:rPr lang="en-US" dirty="0"/>
              <a:t>factors</a:t>
            </a:r>
          </a:p>
        </p:txBody>
      </p:sp>
      <p:sp>
        <p:nvSpPr>
          <p:cNvPr id="3" name="Content Placeholder 2"/>
          <p:cNvSpPr>
            <a:spLocks noGrp="1"/>
          </p:cNvSpPr>
          <p:nvPr>
            <p:ph idx="1"/>
          </p:nvPr>
        </p:nvSpPr>
        <p:spPr/>
        <p:txBody>
          <a:bodyPr>
            <a:normAutofit fontScale="92500" lnSpcReduction="20000"/>
          </a:bodyPr>
          <a:lstStyle/>
          <a:p>
            <a:r>
              <a:rPr lang="en-US" dirty="0"/>
              <a:t>20 year survival is 90%, because most are indolent papillary carcinomas </a:t>
            </a:r>
          </a:p>
          <a:p>
            <a:r>
              <a:rPr lang="en-US" b="1" dirty="0"/>
              <a:t>Good prognostic factors</a:t>
            </a:r>
            <a:r>
              <a:rPr lang="en-US" dirty="0"/>
              <a:t>: </a:t>
            </a:r>
          </a:p>
          <a:p>
            <a:pPr lvl="1"/>
            <a:r>
              <a:rPr lang="en-US" dirty="0"/>
              <a:t>Men under age 40 years or women under age 50 / 60 </a:t>
            </a:r>
          </a:p>
          <a:p>
            <a:pPr lvl="1"/>
            <a:r>
              <a:rPr lang="en-US" dirty="0"/>
              <a:t>Favorable histologic types </a:t>
            </a:r>
          </a:p>
          <a:p>
            <a:r>
              <a:rPr lang="en-US" b="1" dirty="0"/>
              <a:t>Poor prognostic factors</a:t>
            </a:r>
            <a:r>
              <a:rPr lang="en-US" dirty="0"/>
              <a:t>: </a:t>
            </a:r>
          </a:p>
          <a:p>
            <a:pPr lvl="1"/>
            <a:r>
              <a:rPr lang="en-US" dirty="0"/>
              <a:t>Men age 41+ or women 51+ </a:t>
            </a:r>
          </a:p>
          <a:p>
            <a:pPr lvl="1"/>
            <a:r>
              <a:rPr lang="en-US" dirty="0"/>
              <a:t>Large tumor size, nuclear </a:t>
            </a:r>
            <a:r>
              <a:rPr lang="en-US" dirty="0" err="1"/>
              <a:t>pleomorphism</a:t>
            </a:r>
            <a:r>
              <a:rPr lang="en-US" dirty="0"/>
              <a:t>, tumor necrosis, vascular invasion, increased mitotic activity, higher stage, unfavorable subtypes </a:t>
            </a:r>
            <a:r>
              <a:rPr lang="en-US" sz="2200" dirty="0"/>
              <a:t>(</a:t>
            </a:r>
            <a:r>
              <a:rPr lang="en-US" sz="2200" dirty="0">
                <a:hlinkClick r:id="rId2"/>
              </a:rPr>
              <a:t>Am J </a:t>
            </a:r>
            <a:r>
              <a:rPr lang="en-US" sz="2200" dirty="0" err="1">
                <a:hlinkClick r:id="rId2"/>
              </a:rPr>
              <a:t>Surg</a:t>
            </a:r>
            <a:r>
              <a:rPr lang="en-US" sz="2200" dirty="0">
                <a:hlinkClick r:id="rId2"/>
              </a:rPr>
              <a:t> </a:t>
            </a:r>
            <a:r>
              <a:rPr lang="en-US" sz="2200" dirty="0" err="1">
                <a:hlinkClick r:id="rId2"/>
              </a:rPr>
              <a:t>Pathol</a:t>
            </a:r>
            <a:r>
              <a:rPr lang="en-US" sz="2200" dirty="0">
                <a:hlinkClick r:id="rId2"/>
              </a:rPr>
              <a:t> 2002;26:1007</a:t>
            </a:r>
            <a:r>
              <a:rPr lang="en-US" sz="2200" dirty="0"/>
              <a:t>) </a:t>
            </a:r>
          </a:p>
          <a:p>
            <a:r>
              <a:rPr lang="en-US" dirty="0"/>
              <a:t>Death usually from undifferentiated, poorly differentiated, </a:t>
            </a:r>
            <a:r>
              <a:rPr lang="en-US" dirty="0" err="1"/>
              <a:t>Hürthle</a:t>
            </a:r>
            <a:r>
              <a:rPr lang="en-US" dirty="0"/>
              <a:t> cell or medullary carcinoma, due to distant metastases </a:t>
            </a:r>
          </a:p>
          <a:p>
            <a:r>
              <a:rPr lang="en-US" dirty="0"/>
              <a:t>Poor survival in those with bone metastases (5 year: 29%, 10 year: 13%, </a:t>
            </a:r>
            <a:r>
              <a:rPr lang="en-US" sz="2200" dirty="0">
                <a:hlinkClick r:id="rId3"/>
              </a:rPr>
              <a:t>Arch </a:t>
            </a:r>
            <a:r>
              <a:rPr lang="en-US" sz="2200" dirty="0" err="1">
                <a:hlinkClick r:id="rId3"/>
              </a:rPr>
              <a:t>Pathol</a:t>
            </a:r>
            <a:r>
              <a:rPr lang="en-US" sz="2200" dirty="0">
                <a:hlinkClick r:id="rId3"/>
              </a:rPr>
              <a:t> Lab Med 2000;124:1440</a:t>
            </a:r>
            <a:r>
              <a:rPr lang="en-US" sz="2200" dirty="0"/>
              <a:t>) </a:t>
            </a:r>
          </a:p>
        </p:txBody>
      </p:sp>
    </p:spTree>
    <p:extLst>
      <p:ext uri="{BB962C8B-B14F-4D97-AF65-F5344CB8AC3E}">
        <p14:creationId xmlns:p14="http://schemas.microsoft.com/office/powerpoint/2010/main" val="122447470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093" y="365125"/>
            <a:ext cx="11044707" cy="1325563"/>
          </a:xfrm>
        </p:spPr>
        <p:txBody>
          <a:bodyPr>
            <a:noAutofit/>
          </a:bodyPr>
          <a:lstStyle/>
          <a:p>
            <a:r>
              <a:rPr lang="en-US" sz="3200" b="1" dirty="0"/>
              <a:t>Pituitary neuroendocrine tumor (</a:t>
            </a:r>
            <a:r>
              <a:rPr lang="en-US" sz="3200" b="1" dirty="0" err="1"/>
              <a:t>PitNET</a:t>
            </a:r>
            <a:r>
              <a:rPr lang="en-US" sz="3200" b="1" dirty="0" smtClean="0"/>
              <a:t>) - </a:t>
            </a:r>
            <a:r>
              <a:rPr lang="en-US" sz="3200" dirty="0"/>
              <a:t>Radiology description</a:t>
            </a:r>
            <a:br>
              <a:rPr lang="en-US" sz="3200" dirty="0"/>
            </a:br>
            <a:endParaRPr lang="en-US" sz="3200" b="1" dirty="0"/>
          </a:p>
        </p:txBody>
      </p:sp>
      <p:sp>
        <p:nvSpPr>
          <p:cNvPr id="4" name="Content Placeholder 3"/>
          <p:cNvSpPr>
            <a:spLocks noGrp="1"/>
          </p:cNvSpPr>
          <p:nvPr>
            <p:ph sz="half" idx="1"/>
          </p:nvPr>
        </p:nvSpPr>
        <p:spPr/>
        <p:txBody>
          <a:bodyPr>
            <a:normAutofit fontScale="85000" lnSpcReduction="20000"/>
          </a:bodyPr>
          <a:lstStyle/>
          <a:p>
            <a:r>
              <a:rPr lang="en-US" dirty="0" smtClean="0"/>
              <a:t>Method </a:t>
            </a:r>
            <a:r>
              <a:rPr lang="en-US" dirty="0"/>
              <a:t>of classification is based on tumor size and degree of invasion </a:t>
            </a:r>
            <a:r>
              <a:rPr lang="en-US" sz="2400" dirty="0"/>
              <a:t>(</a:t>
            </a:r>
            <a:r>
              <a:rPr lang="en-US" sz="2400" dirty="0" err="1">
                <a:hlinkClick r:id="rId2"/>
              </a:rPr>
              <a:t>Endocr</a:t>
            </a:r>
            <a:r>
              <a:rPr lang="en-US" sz="2400" dirty="0">
                <a:hlinkClick r:id="rId2"/>
              </a:rPr>
              <a:t> </a:t>
            </a:r>
            <a:r>
              <a:rPr lang="en-US" sz="2400" dirty="0" err="1">
                <a:hlinkClick r:id="rId2"/>
              </a:rPr>
              <a:t>Pathol</a:t>
            </a:r>
            <a:r>
              <a:rPr lang="en-US" sz="2400" dirty="0">
                <a:hlinkClick r:id="rId2"/>
              </a:rPr>
              <a:t> 2022;33:6</a:t>
            </a:r>
            <a:r>
              <a:rPr lang="en-US" sz="2400" dirty="0"/>
              <a:t>) </a:t>
            </a:r>
          </a:p>
          <a:p>
            <a:r>
              <a:rPr lang="en-US" dirty="0"/>
              <a:t>Important for planning of surgical resection </a:t>
            </a:r>
          </a:p>
          <a:p>
            <a:r>
              <a:rPr lang="en-US" dirty="0" err="1"/>
              <a:t>Microtumors</a:t>
            </a:r>
            <a:r>
              <a:rPr lang="en-US" dirty="0"/>
              <a:t> measure &lt; 1 cm in diameter; </a:t>
            </a:r>
            <a:r>
              <a:rPr lang="en-US" dirty="0" err="1"/>
              <a:t>macrotumors</a:t>
            </a:r>
            <a:r>
              <a:rPr lang="en-US" dirty="0"/>
              <a:t> are &gt; 1 cm </a:t>
            </a:r>
          </a:p>
          <a:p>
            <a:r>
              <a:rPr lang="en-US" dirty="0"/>
              <a:t>Identification of tumor extension is important: </a:t>
            </a:r>
            <a:r>
              <a:rPr lang="en-US" dirty="0" err="1"/>
              <a:t>suprasellar</a:t>
            </a:r>
            <a:r>
              <a:rPr lang="en-US" dirty="0"/>
              <a:t>, lateral (cavernous sinus), inferior (sphenoid sinus), posterior fossa </a:t>
            </a:r>
          </a:p>
          <a:p>
            <a:r>
              <a:rPr lang="en-US" dirty="0"/>
              <a:t>Density on T2 weighted imaging distinguishes sparsely from densely granulated tumors </a:t>
            </a:r>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010146" y="1532413"/>
            <a:ext cx="5938354" cy="3438831"/>
          </a:xfrm>
        </p:spPr>
      </p:pic>
      <p:sp>
        <p:nvSpPr>
          <p:cNvPr id="7" name="Rectangle 6"/>
          <p:cNvSpPr/>
          <p:nvPr/>
        </p:nvSpPr>
        <p:spPr>
          <a:xfrm>
            <a:off x="6010146" y="5278581"/>
            <a:ext cx="6096000" cy="1569660"/>
          </a:xfrm>
          <a:prstGeom prst="rect">
            <a:avLst/>
          </a:prstGeom>
        </p:spPr>
        <p:txBody>
          <a:bodyPr>
            <a:spAutoFit/>
          </a:bodyPr>
          <a:lstStyle/>
          <a:p>
            <a:pPr algn="ctr"/>
            <a:r>
              <a:rPr lang="en-US" sz="1200" dirty="0"/>
              <a:t>(A) Contrast-enhanced coronal T-1 weighted MRI showed a </a:t>
            </a:r>
            <a:r>
              <a:rPr lang="en-US" sz="1200" dirty="0" err="1"/>
              <a:t>sellar</a:t>
            </a:r>
            <a:r>
              <a:rPr lang="en-US" sz="1200" dirty="0"/>
              <a:t> and </a:t>
            </a:r>
            <a:r>
              <a:rPr lang="en-US" sz="1200" dirty="0" err="1"/>
              <a:t>suprasellar</a:t>
            </a:r>
            <a:r>
              <a:rPr lang="en-US" sz="1200" dirty="0"/>
              <a:t> tumor. (B) Residual tumor 5 months after gamma knife therapy. (C) Sagittal image showed the apparent shrinkage of tumor and the decompressed of optic nerve 7 months after the initiation of </a:t>
            </a:r>
            <a:r>
              <a:rPr lang="en-US" sz="1200" dirty="0" err="1"/>
              <a:t>cabergoline</a:t>
            </a:r>
            <a:r>
              <a:rPr lang="en-US" sz="1200" dirty="0"/>
              <a:t>. (D) Regrowth of tumor mass 26 months after </a:t>
            </a:r>
            <a:r>
              <a:rPr lang="en-US" sz="1200" dirty="0" err="1"/>
              <a:t>cabergoline</a:t>
            </a:r>
            <a:r>
              <a:rPr lang="en-US" sz="1200" dirty="0"/>
              <a:t>. (E) Preoperative MRI demonstrated a 3.5 cm × 3.1 cm × 3.7 cm tumor mass compressing pituitary stalk and optic </a:t>
            </a:r>
            <a:r>
              <a:rPr lang="en-US" sz="1200" dirty="0" err="1"/>
              <a:t>chiasma</a:t>
            </a:r>
            <a:r>
              <a:rPr lang="en-US" sz="1200" dirty="0"/>
              <a:t>. (F) MRI indicated a residual tumor 5 months after operation. (G) MRI indicated that the residual tumor expanded again after second course of gamma knife. (H) </a:t>
            </a:r>
            <a:r>
              <a:rPr lang="en-US" sz="1200" dirty="0" err="1"/>
              <a:t>Sellar</a:t>
            </a:r>
            <a:r>
              <a:rPr lang="en-US" sz="1200" dirty="0"/>
              <a:t> tumor remarkable reduction with cystic degeneration after 22 months of </a:t>
            </a:r>
            <a:r>
              <a:rPr lang="en-US" sz="1200" dirty="0" err="1"/>
              <a:t>temozolomide</a:t>
            </a:r>
            <a:r>
              <a:rPr lang="en-US" sz="1200" dirty="0"/>
              <a:t> treatment.</a:t>
            </a:r>
          </a:p>
        </p:txBody>
      </p:sp>
    </p:spTree>
    <p:extLst>
      <p:ext uri="{BB962C8B-B14F-4D97-AF65-F5344CB8AC3E}">
        <p14:creationId xmlns:p14="http://schemas.microsoft.com/office/powerpoint/2010/main" val="427125162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67" y="365125"/>
            <a:ext cx="11706895" cy="1325563"/>
          </a:xfrm>
        </p:spPr>
        <p:txBody>
          <a:bodyPr>
            <a:normAutofit fontScale="90000"/>
          </a:bodyPr>
          <a:lstStyle/>
          <a:p>
            <a:r>
              <a:rPr lang="en-US" sz="3100" b="1" dirty="0"/>
              <a:t>Pituitary neuroendocrine tumor (</a:t>
            </a:r>
            <a:r>
              <a:rPr lang="en-US" sz="3100" b="1" dirty="0" err="1"/>
              <a:t>PitNET</a:t>
            </a:r>
            <a:r>
              <a:rPr lang="en-US" sz="3100" b="1" dirty="0" smtClean="0"/>
              <a:t>) - </a:t>
            </a:r>
            <a:r>
              <a:rPr lang="en-US" sz="3100" dirty="0"/>
              <a:t>Microscopic (histologic) description</a:t>
            </a:r>
            <a:r>
              <a:rPr lang="en-US" dirty="0"/>
              <a:t/>
            </a:r>
            <a:br>
              <a:rPr lang="en-US" dirty="0"/>
            </a:br>
            <a:endParaRPr lang="en-US" b="1" dirty="0"/>
          </a:p>
        </p:txBody>
      </p:sp>
      <p:sp>
        <p:nvSpPr>
          <p:cNvPr id="4" name="Content Placeholder 3"/>
          <p:cNvSpPr>
            <a:spLocks noGrp="1"/>
          </p:cNvSpPr>
          <p:nvPr>
            <p:ph sz="half" idx="1"/>
          </p:nvPr>
        </p:nvSpPr>
        <p:spPr>
          <a:xfrm>
            <a:off x="141667" y="1825624"/>
            <a:ext cx="5878133" cy="4845631"/>
          </a:xfrm>
        </p:spPr>
        <p:txBody>
          <a:bodyPr>
            <a:normAutofit fontScale="55000" lnSpcReduction="20000"/>
          </a:bodyPr>
          <a:lstStyle/>
          <a:p>
            <a:r>
              <a:rPr lang="en-US" dirty="0" smtClean="0"/>
              <a:t>Architecture </a:t>
            </a:r>
            <a:r>
              <a:rPr lang="en-US" dirty="0"/>
              <a:t>varies from solid sheets to nests within a </a:t>
            </a:r>
            <a:r>
              <a:rPr lang="en-US" dirty="0" err="1"/>
              <a:t>fibrovascular</a:t>
            </a:r>
            <a:r>
              <a:rPr lang="en-US" dirty="0"/>
              <a:t> </a:t>
            </a:r>
            <a:r>
              <a:rPr lang="en-US" dirty="0" err="1"/>
              <a:t>stroma</a:t>
            </a:r>
            <a:r>
              <a:rPr lang="en-US" dirty="0"/>
              <a:t> (</a:t>
            </a:r>
            <a:r>
              <a:rPr lang="en-US" dirty="0" err="1">
                <a:hlinkClick r:id="rId2"/>
              </a:rPr>
              <a:t>Endocr</a:t>
            </a:r>
            <a:r>
              <a:rPr lang="en-US" dirty="0">
                <a:hlinkClick r:id="rId2"/>
              </a:rPr>
              <a:t> </a:t>
            </a:r>
            <a:r>
              <a:rPr lang="en-US" dirty="0" err="1">
                <a:hlinkClick r:id="rId2"/>
              </a:rPr>
              <a:t>Pathol</a:t>
            </a:r>
            <a:r>
              <a:rPr lang="en-US" dirty="0">
                <a:hlinkClick r:id="rId2"/>
              </a:rPr>
              <a:t> 2022;33:6</a:t>
            </a:r>
            <a:r>
              <a:rPr lang="en-US" dirty="0"/>
              <a:t>) </a:t>
            </a:r>
          </a:p>
          <a:p>
            <a:pPr lvl="1"/>
            <a:r>
              <a:rPr lang="en-US" dirty="0"/>
              <a:t>Some tumors, usually </a:t>
            </a:r>
            <a:r>
              <a:rPr lang="en-US" dirty="0" err="1"/>
              <a:t>gonadotroph</a:t>
            </a:r>
            <a:r>
              <a:rPr lang="en-US" dirty="0"/>
              <a:t> tumors, form </a:t>
            </a:r>
            <a:r>
              <a:rPr lang="en-US" dirty="0" err="1"/>
              <a:t>pseudorosettes</a:t>
            </a:r>
            <a:r>
              <a:rPr lang="en-US" dirty="0"/>
              <a:t> around vascular channels </a:t>
            </a:r>
          </a:p>
          <a:p>
            <a:pPr lvl="1"/>
            <a:r>
              <a:rPr lang="en-US" dirty="0" err="1"/>
              <a:t>Dyscohesive</a:t>
            </a:r>
            <a:r>
              <a:rPr lang="en-US" dirty="0"/>
              <a:t> growth is characteristic of sparsely granulated </a:t>
            </a:r>
            <a:r>
              <a:rPr lang="en-US" dirty="0" err="1"/>
              <a:t>somatotroph</a:t>
            </a:r>
            <a:r>
              <a:rPr lang="en-US" dirty="0"/>
              <a:t> tumors (it is associated with loss of E-cadherin expression) </a:t>
            </a:r>
          </a:p>
          <a:p>
            <a:r>
              <a:rPr lang="en-US" dirty="0"/>
              <a:t>Most tumor cells are </a:t>
            </a:r>
            <a:r>
              <a:rPr lang="en-US" dirty="0" err="1"/>
              <a:t>epithelioid</a:t>
            </a:r>
            <a:r>
              <a:rPr lang="en-US" dirty="0"/>
              <a:t> but some can be spindle shaped; this is a feature of some immature Pit1 lineage tumors </a:t>
            </a:r>
          </a:p>
          <a:p>
            <a:r>
              <a:rPr lang="en-US" dirty="0"/>
              <a:t>Most tumors have a uniform nuclear morphology with stippled chromatin, inconspicuous nucleoli and moderately abundant cytoplasm </a:t>
            </a:r>
          </a:p>
          <a:p>
            <a:r>
              <a:rPr lang="en-US" dirty="0"/>
              <a:t>Cells may be classified as acidophilic, basophilic or </a:t>
            </a:r>
            <a:r>
              <a:rPr lang="en-US" dirty="0" err="1"/>
              <a:t>chromophobic</a:t>
            </a:r>
            <a:r>
              <a:rPr lang="en-US" dirty="0"/>
              <a:t> based on </a:t>
            </a:r>
            <a:r>
              <a:rPr lang="en-US" dirty="0" err="1"/>
              <a:t>tinctorial</a:t>
            </a:r>
            <a:r>
              <a:rPr lang="en-US" dirty="0"/>
              <a:t> differences; this usually correlates with content of hormone containing secretory cells (i.e., densely versus sparsely granulated) </a:t>
            </a:r>
          </a:p>
          <a:p>
            <a:r>
              <a:rPr lang="en-US" dirty="0"/>
              <a:t>Crooke hyaline change is characterized by large </a:t>
            </a:r>
            <a:r>
              <a:rPr lang="en-US" dirty="0" err="1"/>
              <a:t>chromophobic</a:t>
            </a:r>
            <a:r>
              <a:rPr lang="en-US" dirty="0"/>
              <a:t> or </a:t>
            </a:r>
            <a:r>
              <a:rPr lang="en-US" dirty="0" err="1"/>
              <a:t>eosinophilic</a:t>
            </a:r>
            <a:r>
              <a:rPr lang="en-US" dirty="0"/>
              <a:t> cells with a glassy hyaline appearance (due to accumulation of keratin filaments); it can be seen in neoplastic and </a:t>
            </a:r>
            <a:r>
              <a:rPr lang="en-US" dirty="0" err="1"/>
              <a:t>nonneoplastic</a:t>
            </a:r>
            <a:r>
              <a:rPr lang="en-US" dirty="0"/>
              <a:t> </a:t>
            </a:r>
            <a:r>
              <a:rPr lang="en-US" dirty="0" err="1"/>
              <a:t>corticotrophs</a:t>
            </a:r>
            <a:r>
              <a:rPr lang="en-US" dirty="0"/>
              <a:t> </a:t>
            </a:r>
          </a:p>
          <a:p>
            <a:r>
              <a:rPr lang="en-US" dirty="0" err="1"/>
              <a:t>Oncocytic</a:t>
            </a:r>
            <a:r>
              <a:rPr lang="en-US" dirty="0"/>
              <a:t> change is a feature of some </a:t>
            </a:r>
            <a:r>
              <a:rPr lang="en-US" dirty="0" err="1"/>
              <a:t>gonadotroph</a:t>
            </a:r>
            <a:r>
              <a:rPr lang="en-US" dirty="0"/>
              <a:t> tumors where it tends to be variable; diffuse </a:t>
            </a:r>
            <a:r>
              <a:rPr lang="en-US" dirty="0" err="1"/>
              <a:t>oncocytosis</a:t>
            </a:r>
            <a:r>
              <a:rPr lang="en-US" dirty="0"/>
              <a:t> is a feature of acidophil stem cell tumors </a:t>
            </a:r>
          </a:p>
        </p:txBody>
      </p:sp>
      <p:pic>
        <p:nvPicPr>
          <p:cNvPr id="6" name="Content Placeholder 5"/>
          <p:cNvPicPr>
            <a:picLocks noGrp="1" noChangeAspect="1"/>
          </p:cNvPicPr>
          <p:nvPr>
            <p:ph sz="half" idx="2"/>
          </p:nvPr>
        </p:nvPicPr>
        <p:blipFill>
          <a:blip r:embed="rId3"/>
          <a:stretch>
            <a:fillRect/>
          </a:stretch>
        </p:blipFill>
        <p:spPr>
          <a:xfrm>
            <a:off x="6069168" y="2047744"/>
            <a:ext cx="5900359" cy="2926082"/>
          </a:xfrm>
          <a:prstGeom prst="rect">
            <a:avLst/>
          </a:prstGeom>
        </p:spPr>
      </p:pic>
      <p:sp>
        <p:nvSpPr>
          <p:cNvPr id="7" name="Rectangle 6"/>
          <p:cNvSpPr/>
          <p:nvPr/>
        </p:nvSpPr>
        <p:spPr>
          <a:xfrm>
            <a:off x="5971507" y="5124441"/>
            <a:ext cx="6096000" cy="954107"/>
          </a:xfrm>
          <a:prstGeom prst="rect">
            <a:avLst/>
          </a:prstGeom>
        </p:spPr>
        <p:txBody>
          <a:bodyPr>
            <a:spAutoFit/>
          </a:bodyPr>
          <a:lstStyle/>
          <a:p>
            <a:pPr algn="ctr"/>
            <a:r>
              <a:rPr lang="en-US" sz="1400" dirty="0"/>
              <a:t>These </a:t>
            </a:r>
            <a:r>
              <a:rPr lang="en-US" sz="1400" dirty="0" err="1"/>
              <a:t>corticotroph</a:t>
            </a:r>
            <a:r>
              <a:rPr lang="en-US" sz="1400" dirty="0"/>
              <a:t> tumors are composed of cells that resemble normal </a:t>
            </a:r>
            <a:r>
              <a:rPr lang="en-US" sz="1400" dirty="0" err="1"/>
              <a:t>corticotrophs</a:t>
            </a:r>
            <a:r>
              <a:rPr lang="en-US" sz="1400" dirty="0"/>
              <a:t>. They have abundant basophilic cytoplasm (left) which stains intensely with PAS (middle). In addition to strong ACTH reactivity (not shown), they stain strongly for keratins with CAM 5.2 (right). </a:t>
            </a:r>
          </a:p>
        </p:txBody>
      </p:sp>
    </p:spTree>
    <p:extLst>
      <p:ext uri="{BB962C8B-B14F-4D97-AF65-F5344CB8AC3E}">
        <p14:creationId xmlns:p14="http://schemas.microsoft.com/office/powerpoint/2010/main" val="544948658"/>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699" y="365125"/>
            <a:ext cx="11655380" cy="1325563"/>
          </a:xfrm>
        </p:spPr>
        <p:txBody>
          <a:bodyPr>
            <a:normAutofit/>
          </a:bodyPr>
          <a:lstStyle/>
          <a:p>
            <a:r>
              <a:rPr lang="en-US" sz="3200" b="1" dirty="0"/>
              <a:t>Pituitary neuroendocrine tumor (</a:t>
            </a:r>
            <a:r>
              <a:rPr lang="en-US" sz="3200" b="1" dirty="0" err="1"/>
              <a:t>PitNET</a:t>
            </a:r>
            <a:r>
              <a:rPr lang="en-US" sz="3200" b="1" dirty="0" smtClean="0"/>
              <a:t>) - </a:t>
            </a:r>
            <a:r>
              <a:rPr lang="en-US" sz="3200" dirty="0"/>
              <a:t>Cytology description</a:t>
            </a:r>
            <a:br>
              <a:rPr lang="en-US" sz="3200" dirty="0"/>
            </a:br>
            <a:endParaRPr lang="en-US" sz="3200" b="1" dirty="0"/>
          </a:p>
        </p:txBody>
      </p:sp>
      <p:sp>
        <p:nvSpPr>
          <p:cNvPr id="4" name="Content Placeholder 3"/>
          <p:cNvSpPr>
            <a:spLocks noGrp="1"/>
          </p:cNvSpPr>
          <p:nvPr>
            <p:ph sz="half" idx="1"/>
          </p:nvPr>
        </p:nvSpPr>
        <p:spPr/>
        <p:txBody>
          <a:bodyPr>
            <a:normAutofit fontScale="92500" lnSpcReduction="10000"/>
          </a:bodyPr>
          <a:lstStyle/>
          <a:p>
            <a:r>
              <a:rPr lang="en-US" dirty="0" smtClean="0"/>
              <a:t>Normal </a:t>
            </a:r>
            <a:r>
              <a:rPr lang="en-US" dirty="0"/>
              <a:t>pituitary has mixed cell types on smear preparation whereas tumors show uniform morphology and cell type </a:t>
            </a:r>
          </a:p>
          <a:p>
            <a:r>
              <a:rPr lang="en-US" dirty="0"/>
              <a:t>Tumors produce cellular smear with </a:t>
            </a:r>
            <a:r>
              <a:rPr lang="en-US" dirty="0" err="1"/>
              <a:t>discohesive</a:t>
            </a:r>
            <a:r>
              <a:rPr lang="en-US" dirty="0"/>
              <a:t> small round blue cells </a:t>
            </a:r>
          </a:p>
          <a:p>
            <a:r>
              <a:rPr lang="en-US" dirty="0"/>
              <a:t>Some tumors have specific </a:t>
            </a:r>
            <a:r>
              <a:rPr lang="en-US" dirty="0" err="1"/>
              <a:t>cytologic</a:t>
            </a:r>
            <a:r>
              <a:rPr lang="en-US" dirty="0"/>
              <a:t> </a:t>
            </a:r>
            <a:r>
              <a:rPr lang="en-US" dirty="0" err="1"/>
              <a:t>atypia</a:t>
            </a:r>
            <a:r>
              <a:rPr lang="en-US" dirty="0"/>
              <a:t> (e.g., fibrous bodies of sparsely granulated </a:t>
            </a:r>
            <a:r>
              <a:rPr lang="en-US" dirty="0" err="1"/>
              <a:t>somatotroph</a:t>
            </a:r>
            <a:r>
              <a:rPr lang="en-US" dirty="0"/>
              <a:t> tumors, Crooke hyaline of Crooke cell tumors) </a:t>
            </a:r>
          </a:p>
        </p:txBody>
      </p:sp>
      <p:pic>
        <p:nvPicPr>
          <p:cNvPr id="6" name="Content Placeholder 5"/>
          <p:cNvPicPr>
            <a:picLocks noGrp="1" noChangeAspect="1"/>
          </p:cNvPicPr>
          <p:nvPr>
            <p:ph sz="half" idx="2"/>
          </p:nvPr>
        </p:nvPicPr>
        <p:blipFill>
          <a:blip r:embed="rId2"/>
          <a:stretch>
            <a:fillRect/>
          </a:stretch>
        </p:blipFill>
        <p:spPr>
          <a:xfrm>
            <a:off x="6875107" y="1690688"/>
            <a:ext cx="4169665" cy="3291840"/>
          </a:xfrm>
          <a:prstGeom prst="rect">
            <a:avLst/>
          </a:prstGeom>
        </p:spPr>
      </p:pic>
      <p:sp>
        <p:nvSpPr>
          <p:cNvPr id="7" name="Rectangle 6"/>
          <p:cNvSpPr/>
          <p:nvPr/>
        </p:nvSpPr>
        <p:spPr>
          <a:xfrm>
            <a:off x="6010144" y="5130984"/>
            <a:ext cx="6096000" cy="738664"/>
          </a:xfrm>
          <a:prstGeom prst="rect">
            <a:avLst/>
          </a:prstGeom>
        </p:spPr>
        <p:txBody>
          <a:bodyPr>
            <a:spAutoFit/>
          </a:bodyPr>
          <a:lstStyle/>
          <a:p>
            <a:pPr algn="ctr"/>
            <a:r>
              <a:rPr lang="en-US" sz="1400" dirty="0"/>
              <a:t>H&amp;E stained touch prep at 10x showing a cellular population of </a:t>
            </a:r>
            <a:r>
              <a:rPr lang="en-US" sz="1400" dirty="0" err="1"/>
              <a:t>discohesive</a:t>
            </a:r>
            <a:r>
              <a:rPr lang="en-US" sz="1400" dirty="0"/>
              <a:t> small round blue cells with relative </a:t>
            </a:r>
            <a:r>
              <a:rPr lang="en-US" sz="1400" dirty="0" err="1"/>
              <a:t>monomorphism</a:t>
            </a:r>
            <a:r>
              <a:rPr lang="en-US" sz="1400" dirty="0"/>
              <a:t>, scant cytoplasm and stippled chromatin.</a:t>
            </a:r>
          </a:p>
        </p:txBody>
      </p:sp>
    </p:spTree>
    <p:extLst>
      <p:ext uri="{BB962C8B-B14F-4D97-AF65-F5344CB8AC3E}">
        <p14:creationId xmlns:p14="http://schemas.microsoft.com/office/powerpoint/2010/main" val="383844720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Pituitary neuroendocrine tumor (</a:t>
            </a:r>
            <a:r>
              <a:rPr lang="en-US" b="1" dirty="0" err="1"/>
              <a:t>PitNET</a:t>
            </a:r>
            <a:r>
              <a:rPr lang="en-US" b="1" dirty="0"/>
              <a:t>)</a:t>
            </a:r>
          </a:p>
        </p:txBody>
      </p:sp>
      <p:sp>
        <p:nvSpPr>
          <p:cNvPr id="4" name="Content Placeholder 3"/>
          <p:cNvSpPr>
            <a:spLocks noGrp="1"/>
          </p:cNvSpPr>
          <p:nvPr>
            <p:ph sz="half" idx="1"/>
          </p:nvPr>
        </p:nvSpPr>
        <p:spPr/>
        <p:txBody>
          <a:bodyPr>
            <a:normAutofit fontScale="40000" lnSpcReduction="20000"/>
          </a:bodyPr>
          <a:lstStyle/>
          <a:p>
            <a:r>
              <a:rPr lang="en-US" sz="5000" b="1" dirty="0">
                <a:solidFill>
                  <a:srgbClr val="FF0000"/>
                </a:solidFill>
              </a:rPr>
              <a:t>Positive stains</a:t>
            </a:r>
          </a:p>
          <a:p>
            <a:r>
              <a:rPr lang="en-US" dirty="0"/>
              <a:t>All pituitary neuroendocrine tumors express </a:t>
            </a:r>
            <a:r>
              <a:rPr lang="en-US" dirty="0">
                <a:hlinkClick r:id="rId2"/>
              </a:rPr>
              <a:t>INSM1</a:t>
            </a:r>
            <a:r>
              <a:rPr lang="en-US" dirty="0"/>
              <a:t>, </a:t>
            </a:r>
            <a:r>
              <a:rPr lang="en-US" dirty="0" err="1">
                <a:hlinkClick r:id="rId3"/>
              </a:rPr>
              <a:t>synaptophysin</a:t>
            </a:r>
            <a:r>
              <a:rPr lang="en-US" dirty="0"/>
              <a:t> and </a:t>
            </a:r>
            <a:r>
              <a:rPr lang="en-US" dirty="0" err="1">
                <a:hlinkClick r:id="rId4"/>
              </a:rPr>
              <a:t>chromogranin</a:t>
            </a:r>
            <a:r>
              <a:rPr lang="en-US" dirty="0"/>
              <a:t>; positivity for </a:t>
            </a:r>
            <a:r>
              <a:rPr lang="en-US" dirty="0" err="1">
                <a:hlinkClick r:id="rId4"/>
              </a:rPr>
              <a:t>chromogranin</a:t>
            </a:r>
            <a:r>
              <a:rPr lang="en-US" dirty="0">
                <a:hlinkClick r:id="rId4"/>
              </a:rPr>
              <a:t> A</a:t>
            </a:r>
            <a:r>
              <a:rPr lang="en-US" dirty="0"/>
              <a:t> is variable </a:t>
            </a:r>
          </a:p>
          <a:p>
            <a:r>
              <a:rPr lang="en-US" dirty="0"/>
              <a:t>Stains for pituitary transcription factors (</a:t>
            </a:r>
            <a:r>
              <a:rPr lang="en-US" dirty="0">
                <a:hlinkClick r:id="rId5"/>
              </a:rPr>
              <a:t>Pit1</a:t>
            </a:r>
            <a:r>
              <a:rPr lang="en-US" dirty="0"/>
              <a:t>, </a:t>
            </a:r>
            <a:r>
              <a:rPr lang="en-US" dirty="0" err="1">
                <a:hlinkClick r:id="rId5"/>
              </a:rPr>
              <a:t>Tpit</a:t>
            </a:r>
            <a:r>
              <a:rPr lang="en-US" dirty="0"/>
              <a:t>, </a:t>
            </a:r>
            <a:r>
              <a:rPr lang="en-US" dirty="0">
                <a:hlinkClick r:id="rId6"/>
              </a:rPr>
              <a:t>SF1</a:t>
            </a:r>
            <a:r>
              <a:rPr lang="en-US" dirty="0"/>
              <a:t>, </a:t>
            </a:r>
            <a:r>
              <a:rPr lang="en-US" dirty="0">
                <a:hlinkClick r:id="rId7"/>
              </a:rPr>
              <a:t>ER</a:t>
            </a:r>
            <a:r>
              <a:rPr lang="en-US" dirty="0"/>
              <a:t> and </a:t>
            </a:r>
            <a:r>
              <a:rPr lang="en-US" dirty="0">
                <a:hlinkClick r:id="rId8"/>
              </a:rPr>
              <a:t>GATA3</a:t>
            </a:r>
            <a:r>
              <a:rPr lang="en-US" dirty="0"/>
              <a:t>) and hormones provide the basis for tumor classification (see </a:t>
            </a:r>
            <a:r>
              <a:rPr lang="en-US" dirty="0">
                <a:hlinkClick r:id="rId9"/>
              </a:rPr>
              <a:t>Diagrams / tables</a:t>
            </a:r>
            <a:r>
              <a:rPr lang="en-US" dirty="0"/>
              <a:t>) </a:t>
            </a:r>
          </a:p>
          <a:p>
            <a:r>
              <a:rPr lang="en-US" dirty="0" err="1">
                <a:hlinkClick r:id="rId10"/>
              </a:rPr>
              <a:t>Reticulin</a:t>
            </a:r>
            <a:r>
              <a:rPr lang="en-US" dirty="0"/>
              <a:t> staining is useful to distinguish normal </a:t>
            </a:r>
            <a:r>
              <a:rPr lang="en-US" dirty="0" err="1"/>
              <a:t>acinar</a:t>
            </a:r>
            <a:r>
              <a:rPr lang="en-US" dirty="0"/>
              <a:t> architecture, enlarged </a:t>
            </a:r>
            <a:r>
              <a:rPr lang="en-US" dirty="0" err="1"/>
              <a:t>acini</a:t>
            </a:r>
            <a:r>
              <a:rPr lang="en-US" dirty="0"/>
              <a:t> of hyperplasia versus disrupted staining pattern in neoplasms </a:t>
            </a:r>
          </a:p>
          <a:p>
            <a:r>
              <a:rPr lang="en-US" dirty="0" err="1"/>
              <a:t>Perinuclear</a:t>
            </a:r>
            <a:r>
              <a:rPr lang="en-US" dirty="0"/>
              <a:t> </a:t>
            </a:r>
            <a:r>
              <a:rPr lang="en-US" dirty="0">
                <a:hlinkClick r:id="rId11"/>
              </a:rPr>
              <a:t>CAM 5.2</a:t>
            </a:r>
            <a:r>
              <a:rPr lang="en-US" dirty="0"/>
              <a:t> staining pattern is a feature of densely granulated </a:t>
            </a:r>
            <a:r>
              <a:rPr lang="en-US" dirty="0" err="1"/>
              <a:t>somatotroph</a:t>
            </a:r>
            <a:r>
              <a:rPr lang="en-US" dirty="0"/>
              <a:t> tumors, </a:t>
            </a:r>
            <a:r>
              <a:rPr lang="en-US" dirty="0" err="1"/>
              <a:t>mammosomatotroph</a:t>
            </a:r>
            <a:r>
              <a:rPr lang="en-US" dirty="0"/>
              <a:t> tumors and mature </a:t>
            </a:r>
            <a:r>
              <a:rPr lang="en-US" dirty="0" err="1"/>
              <a:t>plurihormonal</a:t>
            </a:r>
            <a:r>
              <a:rPr lang="en-US" dirty="0"/>
              <a:t> Pit1 lineage tumors </a:t>
            </a:r>
          </a:p>
          <a:p>
            <a:r>
              <a:rPr lang="en-US" dirty="0" err="1"/>
              <a:t>Paranuclear</a:t>
            </a:r>
            <a:r>
              <a:rPr lang="en-US" dirty="0"/>
              <a:t> </a:t>
            </a:r>
            <a:r>
              <a:rPr lang="en-US" dirty="0">
                <a:hlinkClick r:id="rId11"/>
              </a:rPr>
              <a:t>CAM 5.2</a:t>
            </a:r>
            <a:r>
              <a:rPr lang="en-US" dirty="0"/>
              <a:t> positive fibrous bodies are a conspicuous feature present in &gt; 70% of tumor cells of sparsely granulated </a:t>
            </a:r>
            <a:r>
              <a:rPr lang="en-US" dirty="0" err="1"/>
              <a:t>somatotroph</a:t>
            </a:r>
            <a:r>
              <a:rPr lang="en-US" dirty="0"/>
              <a:t> tumors </a:t>
            </a:r>
          </a:p>
          <a:p>
            <a:pPr lvl="1"/>
            <a:r>
              <a:rPr lang="en-US" dirty="0"/>
              <a:t>Occasional fibrous bodies can be seen in poorly differentiated Pit1 lineage tumors and acidophil stem cell tumors </a:t>
            </a:r>
          </a:p>
          <a:p>
            <a:r>
              <a:rPr lang="en-US" dirty="0"/>
              <a:t>Diffuse and strong cytoplasmic </a:t>
            </a:r>
            <a:r>
              <a:rPr lang="en-US" dirty="0">
                <a:hlinkClick r:id="rId11"/>
              </a:rPr>
              <a:t>CAM 5.2</a:t>
            </a:r>
            <a:r>
              <a:rPr lang="en-US" dirty="0"/>
              <a:t> staining is characteristic of </a:t>
            </a:r>
            <a:r>
              <a:rPr lang="en-US" dirty="0" err="1"/>
              <a:t>corticotroph</a:t>
            </a:r>
            <a:r>
              <a:rPr lang="en-US" dirty="0"/>
              <a:t> tumors </a:t>
            </a:r>
          </a:p>
          <a:p>
            <a:r>
              <a:rPr lang="en-US" dirty="0"/>
              <a:t>Ring-like </a:t>
            </a:r>
            <a:r>
              <a:rPr lang="en-US" dirty="0">
                <a:hlinkClick r:id="rId11"/>
              </a:rPr>
              <a:t>CAM 5.2</a:t>
            </a:r>
            <a:r>
              <a:rPr lang="en-US" dirty="0"/>
              <a:t> positivity is characteristic of Crooke cell tumors (</a:t>
            </a:r>
            <a:r>
              <a:rPr lang="en-US" dirty="0">
                <a:hlinkClick r:id="rId12"/>
              </a:rPr>
              <a:t>Brain </a:t>
            </a:r>
            <a:r>
              <a:rPr lang="en-US" dirty="0" err="1">
                <a:hlinkClick r:id="rId12"/>
              </a:rPr>
              <a:t>Pathol</a:t>
            </a:r>
            <a:r>
              <a:rPr lang="en-US" dirty="0">
                <a:hlinkClick r:id="rId12"/>
              </a:rPr>
              <a:t> 2012;22:443</a:t>
            </a:r>
            <a:r>
              <a:rPr lang="en-US" dirty="0"/>
              <a:t>) </a:t>
            </a:r>
          </a:p>
          <a:p>
            <a:r>
              <a:rPr lang="en-US" dirty="0">
                <a:hlinkClick r:id="rId13"/>
              </a:rPr>
              <a:t>Ki67</a:t>
            </a:r>
            <a:r>
              <a:rPr lang="en-US" dirty="0"/>
              <a:t> </a:t>
            </a:r>
            <a:r>
              <a:rPr lang="en-US" dirty="0" err="1"/>
              <a:t>immunolabeling</a:t>
            </a:r>
            <a:r>
              <a:rPr lang="en-US" dirty="0"/>
              <a:t> often used to characterize tumors with elevated proliferative indices </a:t>
            </a:r>
          </a:p>
          <a:p>
            <a:r>
              <a:rPr lang="en-US" b="1" dirty="0" err="1"/>
              <a:t>Antimitochondrial</a:t>
            </a:r>
            <a:r>
              <a:rPr lang="en-US" b="1" dirty="0"/>
              <a:t> antibody</a:t>
            </a:r>
            <a:r>
              <a:rPr lang="en-US" dirty="0"/>
              <a:t> staining is a feature of </a:t>
            </a:r>
            <a:r>
              <a:rPr lang="en-US" dirty="0" err="1"/>
              <a:t>oncocytic</a:t>
            </a:r>
            <a:r>
              <a:rPr lang="en-US" dirty="0"/>
              <a:t> tumors, including some </a:t>
            </a:r>
            <a:r>
              <a:rPr lang="en-US" dirty="0" err="1"/>
              <a:t>gonadotroph</a:t>
            </a:r>
            <a:r>
              <a:rPr lang="en-US" dirty="0"/>
              <a:t> tumors and the characteristically </a:t>
            </a:r>
            <a:r>
              <a:rPr lang="en-US" dirty="0" err="1"/>
              <a:t>oncocytic</a:t>
            </a:r>
            <a:r>
              <a:rPr lang="en-US" dirty="0"/>
              <a:t> acidophil stem cell tumor </a:t>
            </a:r>
          </a:p>
          <a:p>
            <a:endParaRPr lang="en-US" dirty="0"/>
          </a:p>
        </p:txBody>
      </p:sp>
      <p:sp>
        <p:nvSpPr>
          <p:cNvPr id="5" name="Content Placeholder 4"/>
          <p:cNvSpPr>
            <a:spLocks noGrp="1"/>
          </p:cNvSpPr>
          <p:nvPr>
            <p:ph sz="half" idx="2"/>
          </p:nvPr>
        </p:nvSpPr>
        <p:spPr/>
        <p:txBody>
          <a:bodyPr>
            <a:normAutofit fontScale="40000" lnSpcReduction="20000"/>
          </a:bodyPr>
          <a:lstStyle/>
          <a:p>
            <a:r>
              <a:rPr lang="en-US" sz="5000" dirty="0">
                <a:solidFill>
                  <a:srgbClr val="FF0000"/>
                </a:solidFill>
              </a:rPr>
              <a:t>Negative stains</a:t>
            </a:r>
          </a:p>
          <a:p>
            <a:r>
              <a:rPr lang="en-US" dirty="0">
                <a:hlinkClick r:id="rId14"/>
              </a:rPr>
              <a:t>GFAP</a:t>
            </a:r>
            <a:r>
              <a:rPr lang="en-US" dirty="0"/>
              <a:t>: positive in </a:t>
            </a:r>
            <a:r>
              <a:rPr lang="en-US" dirty="0" err="1"/>
              <a:t>ependymomas</a:t>
            </a:r>
            <a:r>
              <a:rPr lang="en-US" dirty="0"/>
              <a:t> </a:t>
            </a:r>
          </a:p>
          <a:p>
            <a:r>
              <a:rPr lang="en-US" dirty="0">
                <a:hlinkClick r:id="rId15"/>
              </a:rPr>
              <a:t>CK7</a:t>
            </a:r>
            <a:r>
              <a:rPr lang="en-US" dirty="0"/>
              <a:t>: positive in choroid plexus tumors and metastatic lesions </a:t>
            </a:r>
          </a:p>
          <a:p>
            <a:r>
              <a:rPr lang="en-US" dirty="0">
                <a:hlinkClick r:id="rId16"/>
              </a:rPr>
              <a:t>CK20</a:t>
            </a:r>
            <a:r>
              <a:rPr lang="en-US" dirty="0"/>
              <a:t>: positive in metastatic lesions </a:t>
            </a:r>
          </a:p>
          <a:p>
            <a:r>
              <a:rPr lang="en-US" dirty="0">
                <a:hlinkClick r:id="rId17"/>
              </a:rPr>
              <a:t>TTF1</a:t>
            </a:r>
            <a:r>
              <a:rPr lang="en-US" dirty="0"/>
              <a:t>: positive in tumors of posterior lobe </a:t>
            </a:r>
            <a:r>
              <a:rPr lang="en-US" dirty="0" err="1"/>
              <a:t>pituicytes</a:t>
            </a:r>
            <a:r>
              <a:rPr lang="en-US" dirty="0"/>
              <a:t> including conventional </a:t>
            </a:r>
            <a:r>
              <a:rPr lang="en-US" dirty="0" err="1"/>
              <a:t>pituicytoma</a:t>
            </a:r>
            <a:r>
              <a:rPr lang="en-US" dirty="0"/>
              <a:t>, granular cell </a:t>
            </a:r>
            <a:r>
              <a:rPr lang="en-US" dirty="0" err="1"/>
              <a:t>pituicytoma</a:t>
            </a:r>
            <a:r>
              <a:rPr lang="en-US" dirty="0"/>
              <a:t>, </a:t>
            </a:r>
            <a:r>
              <a:rPr lang="en-US" dirty="0" err="1"/>
              <a:t>oncocytic</a:t>
            </a:r>
            <a:r>
              <a:rPr lang="en-US" dirty="0"/>
              <a:t> </a:t>
            </a:r>
            <a:r>
              <a:rPr lang="en-US" dirty="0" err="1"/>
              <a:t>pituicytoma</a:t>
            </a:r>
            <a:r>
              <a:rPr lang="en-US" dirty="0"/>
              <a:t> (formerly known as spindle cell </a:t>
            </a:r>
            <a:r>
              <a:rPr lang="en-US" dirty="0" err="1"/>
              <a:t>oncocytoma</a:t>
            </a:r>
            <a:r>
              <a:rPr lang="en-US" dirty="0"/>
              <a:t>) and ependymal </a:t>
            </a:r>
            <a:r>
              <a:rPr lang="en-US" dirty="0" err="1"/>
              <a:t>pituicytoma</a:t>
            </a:r>
            <a:r>
              <a:rPr lang="en-US" dirty="0"/>
              <a:t> (formerly known as </a:t>
            </a:r>
            <a:r>
              <a:rPr lang="en-US" dirty="0" err="1"/>
              <a:t>sellar</a:t>
            </a:r>
            <a:r>
              <a:rPr lang="en-US" dirty="0"/>
              <a:t> </a:t>
            </a:r>
            <a:r>
              <a:rPr lang="en-US" dirty="0" err="1"/>
              <a:t>ependymoma</a:t>
            </a:r>
            <a:r>
              <a:rPr lang="en-US" dirty="0"/>
              <a:t>) (</a:t>
            </a:r>
            <a:r>
              <a:rPr lang="en-US" dirty="0">
                <a:hlinkClick r:id="rId18"/>
              </a:rPr>
              <a:t>Am J </a:t>
            </a:r>
            <a:r>
              <a:rPr lang="en-US" dirty="0" err="1">
                <a:hlinkClick r:id="rId18"/>
              </a:rPr>
              <a:t>Surg</a:t>
            </a:r>
            <a:r>
              <a:rPr lang="en-US" dirty="0">
                <a:hlinkClick r:id="rId18"/>
              </a:rPr>
              <a:t> </a:t>
            </a:r>
            <a:r>
              <a:rPr lang="en-US" dirty="0" err="1">
                <a:hlinkClick r:id="rId18"/>
              </a:rPr>
              <a:t>Pathol</a:t>
            </a:r>
            <a:r>
              <a:rPr lang="en-US" dirty="0">
                <a:hlinkClick r:id="rId18"/>
              </a:rPr>
              <a:t> 2013;37:1694</a:t>
            </a:r>
            <a:r>
              <a:rPr lang="en-US" dirty="0"/>
              <a:t>, </a:t>
            </a:r>
            <a:r>
              <a:rPr lang="en-US" dirty="0" err="1">
                <a:hlinkClick r:id="rId19"/>
              </a:rPr>
              <a:t>Endocr</a:t>
            </a:r>
            <a:r>
              <a:rPr lang="en-US" dirty="0">
                <a:hlinkClick r:id="rId19"/>
              </a:rPr>
              <a:t> </a:t>
            </a:r>
            <a:r>
              <a:rPr lang="en-US" dirty="0" err="1">
                <a:hlinkClick r:id="rId19"/>
              </a:rPr>
              <a:t>Pathol</a:t>
            </a:r>
            <a:r>
              <a:rPr lang="en-US" dirty="0">
                <a:hlinkClick r:id="rId19"/>
              </a:rPr>
              <a:t> 2014;25:436</a:t>
            </a:r>
            <a:r>
              <a:rPr lang="en-US" dirty="0"/>
              <a:t>) </a:t>
            </a:r>
          </a:p>
          <a:p>
            <a:endParaRPr lang="en-US" dirty="0"/>
          </a:p>
        </p:txBody>
      </p:sp>
    </p:spTree>
    <p:extLst>
      <p:ext uri="{BB962C8B-B14F-4D97-AF65-F5344CB8AC3E}">
        <p14:creationId xmlns:p14="http://schemas.microsoft.com/office/powerpoint/2010/main" val="285123460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941" y="365125"/>
            <a:ext cx="11758411" cy="1325563"/>
          </a:xfrm>
        </p:spPr>
        <p:txBody>
          <a:bodyPr>
            <a:noAutofit/>
          </a:bodyPr>
          <a:lstStyle/>
          <a:p>
            <a:r>
              <a:rPr lang="en-US" sz="3200" b="1" dirty="0"/>
              <a:t>Pituitary neuroendocrine tumor (</a:t>
            </a:r>
            <a:r>
              <a:rPr lang="en-US" sz="3200" b="1" dirty="0" err="1"/>
              <a:t>PitNET</a:t>
            </a:r>
            <a:r>
              <a:rPr lang="en-US" sz="3200" b="1" dirty="0" smtClean="0"/>
              <a:t>) - </a:t>
            </a:r>
            <a:r>
              <a:rPr lang="en-US" sz="3200" dirty="0"/>
              <a:t>Sample pathology report</a:t>
            </a:r>
            <a:br>
              <a:rPr lang="en-US" sz="3200" dirty="0"/>
            </a:br>
            <a:endParaRPr lang="en-US" sz="3200" b="1" dirty="0"/>
          </a:p>
        </p:txBody>
      </p:sp>
      <p:sp>
        <p:nvSpPr>
          <p:cNvPr id="3" name="Content Placeholder 2"/>
          <p:cNvSpPr>
            <a:spLocks noGrp="1"/>
          </p:cNvSpPr>
          <p:nvPr>
            <p:ph idx="1"/>
          </p:nvPr>
        </p:nvSpPr>
        <p:spPr>
          <a:xfrm>
            <a:off x="838200" y="1094704"/>
            <a:ext cx="10515600" cy="5602310"/>
          </a:xfrm>
        </p:spPr>
        <p:txBody>
          <a:bodyPr>
            <a:normAutofit fontScale="40000" lnSpcReduction="20000"/>
          </a:bodyPr>
          <a:lstStyle/>
          <a:p>
            <a:r>
              <a:rPr lang="en-US" dirty="0" smtClean="0"/>
              <a:t>Pituitary</a:t>
            </a:r>
            <a:r>
              <a:rPr lang="en-US" dirty="0"/>
              <a:t>, </a:t>
            </a:r>
            <a:r>
              <a:rPr lang="en-US" dirty="0" err="1"/>
              <a:t>transsphenoidal</a:t>
            </a:r>
            <a:r>
              <a:rPr lang="en-US" dirty="0"/>
              <a:t> resection specimen: </a:t>
            </a:r>
          </a:p>
          <a:p>
            <a:pPr lvl="1"/>
            <a:r>
              <a:rPr lang="en-US" dirty="0"/>
              <a:t>Mature </a:t>
            </a:r>
            <a:r>
              <a:rPr lang="en-US" dirty="0" err="1"/>
              <a:t>plurihormonal</a:t>
            </a:r>
            <a:r>
              <a:rPr lang="en-US" dirty="0"/>
              <a:t> Pit1 lineage tumor (see synoptic report) </a:t>
            </a:r>
          </a:p>
          <a:p>
            <a:pPr lvl="1"/>
            <a:r>
              <a:rPr lang="en-US" dirty="0"/>
              <a:t>Synoptic report: </a:t>
            </a:r>
          </a:p>
          <a:p>
            <a:pPr lvl="2"/>
            <a:r>
              <a:rPr lang="en-US" dirty="0"/>
              <a:t>Clinical features: functional </a:t>
            </a:r>
          </a:p>
          <a:p>
            <a:pPr lvl="2"/>
            <a:r>
              <a:rPr lang="en-US" dirty="0"/>
              <a:t>Hormone excess (specify): acromegaly, hyperthyroidism </a:t>
            </a:r>
          </a:p>
          <a:p>
            <a:pPr lvl="2"/>
            <a:r>
              <a:rPr lang="en-US" dirty="0"/>
              <a:t>Tumor size (from imaging): greatest dimension was 3.8 cm </a:t>
            </a:r>
          </a:p>
          <a:p>
            <a:pPr lvl="3"/>
            <a:r>
              <a:rPr lang="en-US" dirty="0"/>
              <a:t>Additional dimensions: 3.5 x 2.4 cm </a:t>
            </a:r>
          </a:p>
          <a:p>
            <a:pPr lvl="2"/>
            <a:r>
              <a:rPr lang="en-US" dirty="0"/>
              <a:t>Received: in formalin </a:t>
            </a:r>
          </a:p>
          <a:p>
            <a:pPr lvl="2"/>
            <a:r>
              <a:rPr lang="en-US" dirty="0"/>
              <a:t>Specimen integrity: fragmented </a:t>
            </a:r>
          </a:p>
          <a:p>
            <a:pPr lvl="2"/>
            <a:r>
              <a:rPr lang="en-US" dirty="0"/>
              <a:t>Specimen size: 2.4 x 2.2 x 0.4 cm </a:t>
            </a:r>
          </a:p>
          <a:p>
            <a:pPr lvl="2"/>
            <a:r>
              <a:rPr lang="en-US" dirty="0"/>
              <a:t>Histologic features: </a:t>
            </a:r>
          </a:p>
          <a:p>
            <a:pPr lvl="3"/>
            <a:r>
              <a:rPr lang="en-US" dirty="0" err="1"/>
              <a:t>Reticulin</a:t>
            </a:r>
            <a:r>
              <a:rPr lang="en-US" dirty="0"/>
              <a:t>: disrupted </a:t>
            </a:r>
          </a:p>
          <a:p>
            <a:pPr lvl="3"/>
            <a:r>
              <a:rPr lang="en-US" dirty="0"/>
              <a:t>PAS: negative </a:t>
            </a:r>
          </a:p>
          <a:p>
            <a:pPr lvl="3"/>
            <a:r>
              <a:rPr lang="en-US" dirty="0"/>
              <a:t>Infiltrating tumor: cannot be determined </a:t>
            </a:r>
          </a:p>
          <a:p>
            <a:pPr lvl="2"/>
            <a:r>
              <a:rPr lang="en-US" dirty="0"/>
              <a:t>Immunohistochemistry: </a:t>
            </a:r>
          </a:p>
          <a:p>
            <a:pPr lvl="3"/>
            <a:r>
              <a:rPr lang="en-US" dirty="0" err="1"/>
              <a:t>Tpit</a:t>
            </a:r>
            <a:r>
              <a:rPr lang="en-US" dirty="0"/>
              <a:t> is negative </a:t>
            </a:r>
          </a:p>
          <a:p>
            <a:pPr lvl="3"/>
            <a:r>
              <a:rPr lang="en-US" dirty="0"/>
              <a:t>Pit1 is positive </a:t>
            </a:r>
          </a:p>
          <a:p>
            <a:pPr lvl="3"/>
            <a:r>
              <a:rPr lang="en-US" dirty="0"/>
              <a:t>ER is focally positive </a:t>
            </a:r>
          </a:p>
          <a:p>
            <a:pPr lvl="3"/>
            <a:r>
              <a:rPr lang="en-US" dirty="0"/>
              <a:t>GATA3 is focally positive </a:t>
            </a:r>
          </a:p>
          <a:p>
            <a:pPr lvl="3"/>
            <a:r>
              <a:rPr lang="en-US" dirty="0"/>
              <a:t>SF1 is negative </a:t>
            </a:r>
          </a:p>
          <a:p>
            <a:pPr lvl="3"/>
            <a:r>
              <a:rPr lang="en-US" dirty="0"/>
              <a:t>ACTH is negative </a:t>
            </a:r>
          </a:p>
          <a:p>
            <a:pPr lvl="3"/>
            <a:r>
              <a:rPr lang="en-US" dirty="0"/>
              <a:t>Growth hormone is positive </a:t>
            </a:r>
          </a:p>
          <a:p>
            <a:pPr lvl="3"/>
            <a:r>
              <a:rPr lang="en-US" dirty="0"/>
              <a:t>Prolactin is focally positive </a:t>
            </a:r>
          </a:p>
          <a:p>
            <a:pPr lvl="3"/>
            <a:r>
              <a:rPr lang="en-US" dirty="0"/>
              <a:t>Beta TSH is focally positive </a:t>
            </a:r>
          </a:p>
          <a:p>
            <a:pPr lvl="3"/>
            <a:r>
              <a:rPr lang="en-US" dirty="0"/>
              <a:t>Alpha subunit is diffuse positive </a:t>
            </a:r>
          </a:p>
          <a:p>
            <a:pPr lvl="3"/>
            <a:r>
              <a:rPr lang="en-US" dirty="0"/>
              <a:t>Beta FSH is negative </a:t>
            </a:r>
          </a:p>
          <a:p>
            <a:pPr lvl="3"/>
            <a:r>
              <a:rPr lang="en-US" dirty="0"/>
              <a:t>Beta LH is negative </a:t>
            </a:r>
          </a:p>
          <a:p>
            <a:pPr lvl="3"/>
            <a:r>
              <a:rPr lang="en-US" dirty="0"/>
              <a:t>Keratin (CAM 5.2) is diffuse </a:t>
            </a:r>
          </a:p>
          <a:p>
            <a:pPr lvl="3"/>
            <a:r>
              <a:rPr lang="en-US" dirty="0"/>
              <a:t>Ki67 labeling index is 5% </a:t>
            </a:r>
          </a:p>
          <a:p>
            <a:pPr lvl="2"/>
            <a:r>
              <a:rPr lang="en-US" dirty="0"/>
              <a:t>Tumor type: pituitary neuroendocrine tumor </a:t>
            </a:r>
          </a:p>
          <a:p>
            <a:pPr lvl="2"/>
            <a:r>
              <a:rPr lang="en-US" dirty="0"/>
              <a:t>Subtype: mature </a:t>
            </a:r>
            <a:r>
              <a:rPr lang="en-US" dirty="0" err="1"/>
              <a:t>plurihormonal</a:t>
            </a:r>
            <a:r>
              <a:rPr lang="en-US" dirty="0"/>
              <a:t> Pit1 lineage tumor </a:t>
            </a:r>
          </a:p>
          <a:p>
            <a:pPr lvl="2"/>
            <a:r>
              <a:rPr lang="en-US" dirty="0"/>
              <a:t>Additional pathologic findings </a:t>
            </a:r>
          </a:p>
          <a:p>
            <a:pPr lvl="2"/>
            <a:r>
              <a:rPr lang="en-US" dirty="0" err="1"/>
              <a:t>Nontumorous</a:t>
            </a:r>
            <a:r>
              <a:rPr lang="en-US" dirty="0"/>
              <a:t> </a:t>
            </a:r>
            <a:r>
              <a:rPr lang="en-US" dirty="0" err="1"/>
              <a:t>adenohypophysis</a:t>
            </a:r>
            <a:r>
              <a:rPr lang="en-US" dirty="0"/>
              <a:t>: present </a:t>
            </a:r>
          </a:p>
          <a:p>
            <a:pPr lvl="2"/>
            <a:r>
              <a:rPr lang="en-US" dirty="0" err="1"/>
              <a:t>Neurohypophysis</a:t>
            </a:r>
            <a:r>
              <a:rPr lang="en-US" dirty="0"/>
              <a:t>: not identified </a:t>
            </a:r>
          </a:p>
          <a:p>
            <a:pPr lvl="2"/>
            <a:r>
              <a:rPr lang="en-US" dirty="0"/>
              <a:t>Gross description: Labeled with the patient's name and hospital number and received in formalin as multiple fragments of tan-pink friable tissue that measure 2.4 x 2.2 x 0.4 cm in aggregate. The specimen is submitted in </a:t>
            </a:r>
            <a:r>
              <a:rPr lang="en-US" dirty="0" err="1"/>
              <a:t>toto</a:t>
            </a:r>
            <a:r>
              <a:rPr lang="en-US" dirty="0"/>
              <a:t> in 1 cassette. </a:t>
            </a:r>
          </a:p>
          <a:p>
            <a:endParaRPr lang="en-US" dirty="0"/>
          </a:p>
        </p:txBody>
      </p:sp>
    </p:spTree>
    <p:extLst>
      <p:ext uri="{BB962C8B-B14F-4D97-AF65-F5344CB8AC3E}">
        <p14:creationId xmlns:p14="http://schemas.microsoft.com/office/powerpoint/2010/main" val="181447291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366" y="365125"/>
            <a:ext cx="11475076" cy="1325563"/>
          </a:xfrm>
        </p:spPr>
        <p:txBody>
          <a:bodyPr>
            <a:noAutofit/>
          </a:bodyPr>
          <a:lstStyle/>
          <a:p>
            <a:r>
              <a:rPr lang="en-US" sz="3600" b="1" dirty="0"/>
              <a:t>Pituitary neuroendocrine tumor (</a:t>
            </a:r>
            <a:r>
              <a:rPr lang="en-US" sz="3600" b="1" dirty="0" err="1"/>
              <a:t>PitNET</a:t>
            </a:r>
            <a:r>
              <a:rPr lang="en-US" sz="3600" b="1" dirty="0" smtClean="0"/>
              <a:t>) - </a:t>
            </a:r>
            <a:r>
              <a:rPr lang="en-US" sz="3600" dirty="0"/>
              <a:t>Prognostic factors</a:t>
            </a:r>
            <a:br>
              <a:rPr lang="en-US" sz="3600" dirty="0"/>
            </a:br>
            <a:endParaRPr lang="en-US" sz="3600" b="1" dirty="0"/>
          </a:p>
        </p:txBody>
      </p:sp>
      <p:sp>
        <p:nvSpPr>
          <p:cNvPr id="3" name="Content Placeholder 2"/>
          <p:cNvSpPr>
            <a:spLocks noGrp="1"/>
          </p:cNvSpPr>
          <p:nvPr>
            <p:ph idx="1"/>
          </p:nvPr>
        </p:nvSpPr>
        <p:spPr/>
        <p:txBody>
          <a:bodyPr>
            <a:normAutofit fontScale="92500"/>
          </a:bodyPr>
          <a:lstStyle/>
          <a:p>
            <a:r>
              <a:rPr lang="en-US" dirty="0" smtClean="0"/>
              <a:t>Tumor </a:t>
            </a:r>
            <a:r>
              <a:rPr lang="en-US" dirty="0"/>
              <a:t>subtypes are predictive of responsiveness to medical therapies </a:t>
            </a:r>
          </a:p>
          <a:p>
            <a:pPr lvl="1"/>
            <a:r>
              <a:rPr lang="en-US" dirty="0"/>
              <a:t>For example, densely granulated </a:t>
            </a:r>
            <a:r>
              <a:rPr lang="en-US" dirty="0" err="1"/>
              <a:t>somatotroph</a:t>
            </a:r>
            <a:r>
              <a:rPr lang="en-US" dirty="0"/>
              <a:t> tumors are usually responsive to long acting </a:t>
            </a:r>
            <a:r>
              <a:rPr lang="en-US" dirty="0" err="1"/>
              <a:t>somatostatin</a:t>
            </a:r>
            <a:r>
              <a:rPr lang="en-US" dirty="0"/>
              <a:t> analogues whereas sparsely granulated </a:t>
            </a:r>
            <a:r>
              <a:rPr lang="en-US" dirty="0" err="1"/>
              <a:t>somatotroph</a:t>
            </a:r>
            <a:r>
              <a:rPr lang="en-US" dirty="0"/>
              <a:t> tumors are not; densely granulated </a:t>
            </a:r>
            <a:r>
              <a:rPr lang="en-US" dirty="0" err="1"/>
              <a:t>corticotroph</a:t>
            </a:r>
            <a:r>
              <a:rPr lang="en-US" dirty="0"/>
              <a:t> tumors tend to respond to </a:t>
            </a:r>
            <a:r>
              <a:rPr lang="en-US" dirty="0" err="1"/>
              <a:t>pasireotide</a:t>
            </a:r>
            <a:r>
              <a:rPr lang="en-US" dirty="0"/>
              <a:t> therapy </a:t>
            </a:r>
          </a:p>
          <a:p>
            <a:r>
              <a:rPr lang="en-US" dirty="0"/>
              <a:t>Invasive, aggressive tumors adenomas often recur over several years; </a:t>
            </a:r>
            <a:r>
              <a:rPr lang="en-US" dirty="0" err="1"/>
              <a:t>presurgical</a:t>
            </a:r>
            <a:r>
              <a:rPr lang="en-US" dirty="0"/>
              <a:t> growth rates can predict temporal pattern of regrowth </a:t>
            </a:r>
          </a:p>
          <a:p>
            <a:r>
              <a:rPr lang="en-US" dirty="0"/>
              <a:t>Immature Pit1 lineage tumors tend to be aggressive </a:t>
            </a:r>
            <a:r>
              <a:rPr lang="en-US" sz="2200" dirty="0"/>
              <a:t>(</a:t>
            </a:r>
            <a:r>
              <a:rPr lang="en-US" sz="2200" dirty="0">
                <a:hlinkClick r:id="rId2"/>
              </a:rPr>
              <a:t>Mod </a:t>
            </a:r>
            <a:r>
              <a:rPr lang="en-US" sz="2200" dirty="0" err="1">
                <a:hlinkClick r:id="rId2"/>
              </a:rPr>
              <a:t>Pathol</a:t>
            </a:r>
            <a:r>
              <a:rPr lang="en-US" sz="2200" dirty="0">
                <a:hlinkClick r:id="rId2"/>
              </a:rPr>
              <a:t> 2016;29:131</a:t>
            </a:r>
            <a:r>
              <a:rPr lang="en-US" sz="2200" dirty="0"/>
              <a:t>) </a:t>
            </a:r>
          </a:p>
          <a:p>
            <a:r>
              <a:rPr lang="en-US" dirty="0"/>
              <a:t>Crooke cell tumors are aggressive </a:t>
            </a:r>
            <a:r>
              <a:rPr lang="en-US" sz="2200" dirty="0"/>
              <a:t>(</a:t>
            </a:r>
            <a:r>
              <a:rPr lang="en-US" sz="2200" dirty="0" err="1">
                <a:hlinkClick r:id="rId3"/>
              </a:rPr>
              <a:t>Endocr</a:t>
            </a:r>
            <a:r>
              <a:rPr lang="en-US" sz="2200" dirty="0">
                <a:hlinkClick r:id="rId3"/>
              </a:rPr>
              <a:t> </a:t>
            </a:r>
            <a:r>
              <a:rPr lang="en-US" sz="2200" dirty="0" err="1">
                <a:hlinkClick r:id="rId3"/>
              </a:rPr>
              <a:t>Pathol</a:t>
            </a:r>
            <a:r>
              <a:rPr lang="en-US" sz="2200" dirty="0">
                <a:hlinkClick r:id="rId3"/>
              </a:rPr>
              <a:t> 2022;33:6</a:t>
            </a:r>
            <a:r>
              <a:rPr lang="en-US" sz="2200" dirty="0"/>
              <a:t>) </a:t>
            </a:r>
          </a:p>
          <a:p>
            <a:r>
              <a:rPr lang="en-US" i="1" dirty="0"/>
              <a:t>ATRX</a:t>
            </a:r>
            <a:r>
              <a:rPr lang="en-US" dirty="0"/>
              <a:t> loss has been described in some aggressive </a:t>
            </a:r>
            <a:r>
              <a:rPr lang="en-US" dirty="0" err="1"/>
              <a:t>corticotroph</a:t>
            </a:r>
            <a:r>
              <a:rPr lang="en-US" dirty="0"/>
              <a:t> tumors </a:t>
            </a:r>
            <a:r>
              <a:rPr lang="en-US" sz="2200" dirty="0"/>
              <a:t>(</a:t>
            </a:r>
            <a:r>
              <a:rPr lang="en-US" sz="2200" dirty="0">
                <a:hlinkClick r:id="rId4"/>
              </a:rPr>
              <a:t>J </a:t>
            </a:r>
            <a:r>
              <a:rPr lang="en-US" sz="2200" dirty="0" err="1">
                <a:hlinkClick r:id="rId4"/>
              </a:rPr>
              <a:t>Clin</a:t>
            </a:r>
            <a:r>
              <a:rPr lang="en-US" sz="2200" dirty="0">
                <a:hlinkClick r:id="rId4"/>
              </a:rPr>
              <a:t> </a:t>
            </a:r>
            <a:r>
              <a:rPr lang="en-US" sz="2200" dirty="0" err="1">
                <a:hlinkClick r:id="rId4"/>
              </a:rPr>
              <a:t>Endocrinol</a:t>
            </a:r>
            <a:r>
              <a:rPr lang="en-US" sz="2200" dirty="0">
                <a:hlinkClick r:id="rId4"/>
              </a:rPr>
              <a:t> </a:t>
            </a:r>
            <a:r>
              <a:rPr lang="en-US" sz="2200" dirty="0" err="1">
                <a:hlinkClick r:id="rId4"/>
              </a:rPr>
              <a:t>Metab</a:t>
            </a:r>
            <a:r>
              <a:rPr lang="en-US" sz="2200" dirty="0">
                <a:hlinkClick r:id="rId4"/>
              </a:rPr>
              <a:t> 2021;106:1183</a:t>
            </a:r>
            <a:r>
              <a:rPr lang="en-US" sz="2200" dirty="0"/>
              <a:t>, </a:t>
            </a:r>
            <a:r>
              <a:rPr lang="en-US" sz="2200" dirty="0">
                <a:hlinkClick r:id="rId5"/>
              </a:rPr>
              <a:t>Endocrine 2022;76:228</a:t>
            </a:r>
            <a:r>
              <a:rPr lang="en-US" sz="2200" dirty="0"/>
              <a:t>) </a:t>
            </a:r>
          </a:p>
          <a:p>
            <a:endParaRPr lang="en-US" dirty="0"/>
          </a:p>
        </p:txBody>
      </p:sp>
    </p:spTree>
    <p:extLst>
      <p:ext uri="{BB962C8B-B14F-4D97-AF65-F5344CB8AC3E}">
        <p14:creationId xmlns:p14="http://schemas.microsoft.com/office/powerpoint/2010/main" val="71403978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rgbClr val="002060"/>
                </a:solidFill>
                <a:latin typeface="Times New Roman"/>
                <a:cs typeface="Times New Roman"/>
              </a:rPr>
              <a:t>Diagnoses of Tumors of Endocrine Pancreas</a:t>
            </a:r>
            <a:endParaRPr lang="en-US" sz="4000"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54" t="1553" r="2200" b="2847"/>
          <a:stretch/>
        </p:blipFill>
        <p:spPr>
          <a:xfrm>
            <a:off x="1916229" y="1841677"/>
            <a:ext cx="8359542" cy="4663440"/>
          </a:xfrm>
        </p:spPr>
      </p:pic>
    </p:spTree>
    <p:extLst>
      <p:ext uri="{BB962C8B-B14F-4D97-AF65-F5344CB8AC3E}">
        <p14:creationId xmlns:p14="http://schemas.microsoft.com/office/powerpoint/2010/main" val="163070740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188640"/>
            <a:ext cx="8229600" cy="1008112"/>
          </a:xfrm>
        </p:spPr>
        <p:txBody>
          <a:bodyPr/>
          <a:lstStyle/>
          <a:p>
            <a:r>
              <a:rPr lang="en-US" b="1" u="sng" dirty="0" smtClean="0"/>
              <a:t>Histology:</a:t>
            </a:r>
            <a:endParaRPr lang="ar-SA" b="1" u="sng" dirty="0"/>
          </a:p>
        </p:txBody>
      </p:sp>
      <p:graphicFrame>
        <p:nvGraphicFramePr>
          <p:cNvPr id="4" name="Content Placeholder 3"/>
          <p:cNvGraphicFramePr>
            <a:graphicFrameLocks noGrp="1"/>
          </p:cNvGraphicFramePr>
          <p:nvPr>
            <p:ph idx="1"/>
            <p:extLst/>
          </p:nvPr>
        </p:nvGraphicFramePr>
        <p:xfrm>
          <a:off x="1919536" y="1268760"/>
          <a:ext cx="8352928" cy="4887432"/>
        </p:xfrm>
        <a:graphic>
          <a:graphicData uri="http://schemas.openxmlformats.org/drawingml/2006/table">
            <a:tbl>
              <a:tblPr rtl="1" firstRow="1" bandRow="1">
                <a:tableStyleId>{5C22544A-7EE6-4342-B048-85BDC9FD1C3A}</a:tableStyleId>
              </a:tblPr>
              <a:tblGrid>
                <a:gridCol w="4176464"/>
                <a:gridCol w="4176464"/>
              </a:tblGrid>
              <a:tr h="62749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sz="2800" dirty="0" smtClean="0">
                          <a:solidFill>
                            <a:srgbClr val="002060"/>
                          </a:solidFill>
                        </a:rPr>
                        <a:t>Endocrine Pancreas </a:t>
                      </a:r>
                      <a:endParaRPr lang="ar-SA" sz="2800" dirty="0" smtClean="0">
                        <a:solidFill>
                          <a:srgbClr val="002060"/>
                        </a:solidFill>
                      </a:endParaRPr>
                    </a:p>
                  </a:txBody>
                  <a:tcPr/>
                </a:tc>
                <a:tc>
                  <a:txBody>
                    <a:bodyPr/>
                    <a:lstStyle/>
                    <a:p>
                      <a:pPr algn="ctr" rtl="1"/>
                      <a:r>
                        <a:rPr lang="en-US" sz="2800" dirty="0" smtClean="0">
                          <a:solidFill>
                            <a:srgbClr val="002060"/>
                          </a:solidFill>
                        </a:rPr>
                        <a:t>Exocrine Pancreas </a:t>
                      </a:r>
                      <a:endParaRPr lang="ar-SA" sz="2800" dirty="0">
                        <a:solidFill>
                          <a:srgbClr val="002060"/>
                        </a:solidFill>
                      </a:endParaRPr>
                    </a:p>
                  </a:txBody>
                  <a:tcPr/>
                </a:tc>
              </a:tr>
              <a:tr h="62749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smtClean="0"/>
                        <a:t>Nests of cells - islets of Langerhans</a:t>
                      </a:r>
                    </a:p>
                  </a:txBody>
                  <a:tcPr/>
                </a:tc>
                <a:tc>
                  <a:txBody>
                    <a:bodyPr/>
                    <a:lstStyle/>
                    <a:p>
                      <a:pPr algn="ctr"/>
                      <a:r>
                        <a:rPr lang="en-US" dirty="0" smtClean="0"/>
                        <a:t>2 major components – </a:t>
                      </a:r>
                      <a:r>
                        <a:rPr lang="en-US" dirty="0" err="1" smtClean="0"/>
                        <a:t>Acinar</a:t>
                      </a:r>
                      <a:r>
                        <a:rPr lang="en-US" dirty="0" smtClean="0"/>
                        <a:t> cells and Ducts</a:t>
                      </a:r>
                    </a:p>
                  </a:txBody>
                  <a:tcPr/>
                </a:tc>
              </a:tr>
              <a:tr h="62749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smtClean="0"/>
                        <a:t>Accounts for only 2% of the pancreatic mass</a:t>
                      </a: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smtClean="0"/>
                        <a:t>They constitute 80% to 90% of the pancreatic mass</a:t>
                      </a:r>
                    </a:p>
                  </a:txBody>
                  <a:tcPr/>
                </a:tc>
              </a:tr>
              <a:tr h="627498">
                <a:tc>
                  <a:txBody>
                    <a:bodyPr/>
                    <a:lstStyle/>
                    <a:p>
                      <a:pPr algn="l" rtl="0"/>
                      <a:r>
                        <a:rPr lang="en-US" dirty="0" smtClean="0"/>
                        <a:t>Four major cell types</a:t>
                      </a:r>
                    </a:p>
                    <a:p>
                      <a:pPr lvl="1" algn="l" rtl="0"/>
                      <a:r>
                        <a:rPr lang="en-US" sz="1600" dirty="0" smtClean="0"/>
                        <a:t>- Alpha (A) cells secrete glucagon</a:t>
                      </a:r>
                    </a:p>
                    <a:p>
                      <a:pPr lvl="1" algn="l" rtl="0"/>
                      <a:r>
                        <a:rPr lang="en-US" sz="1600" dirty="0" smtClean="0"/>
                        <a:t>- Beta (B) cells secrete insulin</a:t>
                      </a:r>
                    </a:p>
                    <a:p>
                      <a:pPr lvl="1" algn="l" rtl="0"/>
                      <a:r>
                        <a:rPr lang="en-US" sz="1600" dirty="0" smtClean="0"/>
                        <a:t>- Delta (D) cells secrete </a:t>
                      </a:r>
                      <a:r>
                        <a:rPr lang="en-US" sz="1600" dirty="0" err="1" smtClean="0"/>
                        <a:t>somatostatin</a:t>
                      </a:r>
                      <a:endParaRPr lang="en-US" sz="1600" dirty="0" smtClean="0"/>
                    </a:p>
                  </a:txBody>
                  <a:tcPr/>
                </a:tc>
                <a:tc>
                  <a:txBody>
                    <a:bodyPr/>
                    <a:lstStyle/>
                    <a:p>
                      <a:pPr algn="ctr"/>
                      <a:r>
                        <a:rPr lang="en-US" dirty="0" smtClean="0"/>
                        <a:t>20 to 40 </a:t>
                      </a:r>
                      <a:r>
                        <a:rPr lang="en-US" dirty="0" err="1" smtClean="0"/>
                        <a:t>acinar</a:t>
                      </a:r>
                      <a:r>
                        <a:rPr lang="en-US" dirty="0" smtClean="0"/>
                        <a:t> cells coalesce into a unit called the </a:t>
                      </a:r>
                      <a:r>
                        <a:rPr lang="en-US" dirty="0" err="1" smtClean="0"/>
                        <a:t>acinus</a:t>
                      </a:r>
                      <a:endParaRPr lang="en-US" dirty="0" smtClean="0"/>
                    </a:p>
                  </a:txBody>
                  <a:tcPr/>
                </a:tc>
              </a:tr>
              <a:tr h="1882494">
                <a:tc>
                  <a:txBody>
                    <a:bodyPr/>
                    <a:lstStyle/>
                    <a:p>
                      <a:pPr rtl="1"/>
                      <a:endParaRPr lang="ar-SA"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en-US" dirty="0" err="1" smtClean="0"/>
                        <a:t>Centroacinar</a:t>
                      </a:r>
                      <a:r>
                        <a:rPr lang="en-US" dirty="0" smtClean="0"/>
                        <a:t> cell (2</a:t>
                      </a:r>
                      <a:r>
                        <a:rPr lang="en-US" baseline="30000" dirty="0" smtClean="0"/>
                        <a:t>nd</a:t>
                      </a:r>
                      <a:r>
                        <a:rPr lang="en-US" dirty="0" smtClean="0"/>
                        <a:t> cell type in the </a:t>
                      </a:r>
                      <a:r>
                        <a:rPr lang="en-US" dirty="0" err="1" smtClean="0"/>
                        <a:t>acinus</a:t>
                      </a:r>
                      <a:r>
                        <a:rPr lang="en-US" dirty="0" smtClean="0"/>
                        <a:t>) is responsible for fluid and electrolyte secretion by the pancreas </a:t>
                      </a:r>
                    </a:p>
                  </a:txBody>
                  <a:tcPr/>
                </a:tc>
              </a:tr>
            </a:tbl>
          </a:graphicData>
        </a:graphic>
      </p:graphicFrame>
      <p:pic>
        <p:nvPicPr>
          <p:cNvPr id="5" name="Rectangle 92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0427" y="4290492"/>
            <a:ext cx="4176464" cy="18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6023857" y="1052736"/>
            <a:ext cx="4248472" cy="93610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3967170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3552" y="873924"/>
            <a:ext cx="8064896" cy="5507405"/>
          </a:xfrm>
        </p:spPr>
      </p:pic>
      <p:sp>
        <p:nvSpPr>
          <p:cNvPr id="5" name="Freeform 4"/>
          <p:cNvSpPr/>
          <p:nvPr/>
        </p:nvSpPr>
        <p:spPr>
          <a:xfrm>
            <a:off x="2855640" y="938607"/>
            <a:ext cx="4891314" cy="4361787"/>
          </a:xfrm>
          <a:custGeom>
            <a:avLst/>
            <a:gdLst>
              <a:gd name="connsiteX0" fmla="*/ 2714171 w 4891314"/>
              <a:gd name="connsiteY0" fmla="*/ 0 h 4361787"/>
              <a:gd name="connsiteX1" fmla="*/ 2496457 w 4891314"/>
              <a:gd name="connsiteY1" fmla="*/ 29029 h 4361787"/>
              <a:gd name="connsiteX2" fmla="*/ 2452914 w 4891314"/>
              <a:gd name="connsiteY2" fmla="*/ 43543 h 4361787"/>
              <a:gd name="connsiteX3" fmla="*/ 2365828 w 4891314"/>
              <a:gd name="connsiteY3" fmla="*/ 58057 h 4361787"/>
              <a:gd name="connsiteX4" fmla="*/ 2307771 w 4891314"/>
              <a:gd name="connsiteY4" fmla="*/ 87086 h 4361787"/>
              <a:gd name="connsiteX5" fmla="*/ 2249714 w 4891314"/>
              <a:gd name="connsiteY5" fmla="*/ 101600 h 4361787"/>
              <a:gd name="connsiteX6" fmla="*/ 2206171 w 4891314"/>
              <a:gd name="connsiteY6" fmla="*/ 116114 h 4361787"/>
              <a:gd name="connsiteX7" fmla="*/ 2075542 w 4891314"/>
              <a:gd name="connsiteY7" fmla="*/ 232229 h 4361787"/>
              <a:gd name="connsiteX8" fmla="*/ 2017485 w 4891314"/>
              <a:gd name="connsiteY8" fmla="*/ 246743 h 4361787"/>
              <a:gd name="connsiteX9" fmla="*/ 1973942 w 4891314"/>
              <a:gd name="connsiteY9" fmla="*/ 275772 h 4361787"/>
              <a:gd name="connsiteX10" fmla="*/ 1828800 w 4891314"/>
              <a:gd name="connsiteY10" fmla="*/ 319314 h 4361787"/>
              <a:gd name="connsiteX11" fmla="*/ 1538514 w 4891314"/>
              <a:gd name="connsiteY11" fmla="*/ 333829 h 4361787"/>
              <a:gd name="connsiteX12" fmla="*/ 1393371 w 4891314"/>
              <a:gd name="connsiteY12" fmla="*/ 348343 h 4361787"/>
              <a:gd name="connsiteX13" fmla="*/ 1262742 w 4891314"/>
              <a:gd name="connsiteY13" fmla="*/ 406400 h 4361787"/>
              <a:gd name="connsiteX14" fmla="*/ 1219200 w 4891314"/>
              <a:gd name="connsiteY14" fmla="*/ 449943 h 4361787"/>
              <a:gd name="connsiteX15" fmla="*/ 1161142 w 4891314"/>
              <a:gd name="connsiteY15" fmla="*/ 478972 h 4361787"/>
              <a:gd name="connsiteX16" fmla="*/ 1074057 w 4891314"/>
              <a:gd name="connsiteY16" fmla="*/ 566057 h 4361787"/>
              <a:gd name="connsiteX17" fmla="*/ 1030514 w 4891314"/>
              <a:gd name="connsiteY17" fmla="*/ 609600 h 4361787"/>
              <a:gd name="connsiteX18" fmla="*/ 972457 w 4891314"/>
              <a:gd name="connsiteY18" fmla="*/ 696686 h 4361787"/>
              <a:gd name="connsiteX19" fmla="*/ 957942 w 4891314"/>
              <a:gd name="connsiteY19" fmla="*/ 1103086 h 4361787"/>
              <a:gd name="connsiteX20" fmla="*/ 899885 w 4891314"/>
              <a:gd name="connsiteY20" fmla="*/ 1204686 h 4361787"/>
              <a:gd name="connsiteX21" fmla="*/ 769257 w 4891314"/>
              <a:gd name="connsiteY21" fmla="*/ 1291772 h 4361787"/>
              <a:gd name="connsiteX22" fmla="*/ 725714 w 4891314"/>
              <a:gd name="connsiteY22" fmla="*/ 1320800 h 4361787"/>
              <a:gd name="connsiteX23" fmla="*/ 653142 w 4891314"/>
              <a:gd name="connsiteY23" fmla="*/ 1349829 h 4361787"/>
              <a:gd name="connsiteX24" fmla="*/ 508000 w 4891314"/>
              <a:gd name="connsiteY24" fmla="*/ 1509486 h 4361787"/>
              <a:gd name="connsiteX25" fmla="*/ 493485 w 4891314"/>
              <a:gd name="connsiteY25" fmla="*/ 1567543 h 4361787"/>
              <a:gd name="connsiteX26" fmla="*/ 464457 w 4891314"/>
              <a:gd name="connsiteY26" fmla="*/ 1785257 h 4361787"/>
              <a:gd name="connsiteX27" fmla="*/ 333828 w 4891314"/>
              <a:gd name="connsiteY27" fmla="*/ 1930400 h 4361787"/>
              <a:gd name="connsiteX28" fmla="*/ 275771 w 4891314"/>
              <a:gd name="connsiteY28" fmla="*/ 1959429 h 4361787"/>
              <a:gd name="connsiteX29" fmla="*/ 174171 w 4891314"/>
              <a:gd name="connsiteY29" fmla="*/ 2017486 h 4361787"/>
              <a:gd name="connsiteX30" fmla="*/ 116114 w 4891314"/>
              <a:gd name="connsiteY30" fmla="*/ 2032000 h 4361787"/>
              <a:gd name="connsiteX31" fmla="*/ 58057 w 4891314"/>
              <a:gd name="connsiteY31" fmla="*/ 2075543 h 4361787"/>
              <a:gd name="connsiteX32" fmla="*/ 14514 w 4891314"/>
              <a:gd name="connsiteY32" fmla="*/ 2859314 h 4361787"/>
              <a:gd name="connsiteX33" fmla="*/ 0 w 4891314"/>
              <a:gd name="connsiteY33" fmla="*/ 2902857 h 4361787"/>
              <a:gd name="connsiteX34" fmla="*/ 14514 w 4891314"/>
              <a:gd name="connsiteY34" fmla="*/ 3526972 h 4361787"/>
              <a:gd name="connsiteX35" fmla="*/ 58057 w 4891314"/>
              <a:gd name="connsiteY35" fmla="*/ 3585029 h 4361787"/>
              <a:gd name="connsiteX36" fmla="*/ 87085 w 4891314"/>
              <a:gd name="connsiteY36" fmla="*/ 3657600 h 4361787"/>
              <a:gd name="connsiteX37" fmla="*/ 174171 w 4891314"/>
              <a:gd name="connsiteY37" fmla="*/ 3759200 h 4361787"/>
              <a:gd name="connsiteX38" fmla="*/ 232228 w 4891314"/>
              <a:gd name="connsiteY38" fmla="*/ 3860800 h 4361787"/>
              <a:gd name="connsiteX39" fmla="*/ 261257 w 4891314"/>
              <a:gd name="connsiteY39" fmla="*/ 3947886 h 4361787"/>
              <a:gd name="connsiteX40" fmla="*/ 275771 w 4891314"/>
              <a:gd name="connsiteY40" fmla="*/ 3991429 h 4361787"/>
              <a:gd name="connsiteX41" fmla="*/ 377371 w 4891314"/>
              <a:gd name="connsiteY41" fmla="*/ 4049486 h 4361787"/>
              <a:gd name="connsiteX42" fmla="*/ 435428 w 4891314"/>
              <a:gd name="connsiteY42" fmla="*/ 4078514 h 4361787"/>
              <a:gd name="connsiteX43" fmla="*/ 537028 w 4891314"/>
              <a:gd name="connsiteY43" fmla="*/ 4093029 h 4361787"/>
              <a:gd name="connsiteX44" fmla="*/ 580571 w 4891314"/>
              <a:gd name="connsiteY44" fmla="*/ 4107543 h 4361787"/>
              <a:gd name="connsiteX45" fmla="*/ 667657 w 4891314"/>
              <a:gd name="connsiteY45" fmla="*/ 4122057 h 4361787"/>
              <a:gd name="connsiteX46" fmla="*/ 769257 w 4891314"/>
              <a:gd name="connsiteY46" fmla="*/ 4194629 h 4361787"/>
              <a:gd name="connsiteX47" fmla="*/ 841828 w 4891314"/>
              <a:gd name="connsiteY47" fmla="*/ 4209143 h 4361787"/>
              <a:gd name="connsiteX48" fmla="*/ 899885 w 4891314"/>
              <a:gd name="connsiteY48" fmla="*/ 4238172 h 4361787"/>
              <a:gd name="connsiteX49" fmla="*/ 943428 w 4891314"/>
              <a:gd name="connsiteY49" fmla="*/ 4267200 h 4361787"/>
              <a:gd name="connsiteX50" fmla="*/ 986971 w 4891314"/>
              <a:gd name="connsiteY50" fmla="*/ 4281714 h 4361787"/>
              <a:gd name="connsiteX51" fmla="*/ 1030514 w 4891314"/>
              <a:gd name="connsiteY51" fmla="*/ 4310743 h 4361787"/>
              <a:gd name="connsiteX52" fmla="*/ 1074057 w 4891314"/>
              <a:gd name="connsiteY52" fmla="*/ 4325257 h 4361787"/>
              <a:gd name="connsiteX53" fmla="*/ 1596571 w 4891314"/>
              <a:gd name="connsiteY53" fmla="*/ 4339772 h 4361787"/>
              <a:gd name="connsiteX54" fmla="*/ 1640114 w 4891314"/>
              <a:gd name="connsiteY54" fmla="*/ 4354286 h 4361787"/>
              <a:gd name="connsiteX55" fmla="*/ 2264228 w 4891314"/>
              <a:gd name="connsiteY55" fmla="*/ 4325257 h 4361787"/>
              <a:gd name="connsiteX56" fmla="*/ 2931885 w 4891314"/>
              <a:gd name="connsiteY56" fmla="*/ 4339772 h 4361787"/>
              <a:gd name="connsiteX57" fmla="*/ 2989942 w 4891314"/>
              <a:gd name="connsiteY57" fmla="*/ 4325257 h 4361787"/>
              <a:gd name="connsiteX58" fmla="*/ 3164114 w 4891314"/>
              <a:gd name="connsiteY58" fmla="*/ 4310743 h 4361787"/>
              <a:gd name="connsiteX59" fmla="*/ 3251200 w 4891314"/>
              <a:gd name="connsiteY59" fmla="*/ 4223657 h 4361787"/>
              <a:gd name="connsiteX60" fmla="*/ 3425371 w 4891314"/>
              <a:gd name="connsiteY60" fmla="*/ 4136572 h 4361787"/>
              <a:gd name="connsiteX61" fmla="*/ 3468914 w 4891314"/>
              <a:gd name="connsiteY61" fmla="*/ 4122057 h 4361787"/>
              <a:gd name="connsiteX62" fmla="*/ 3759200 w 4891314"/>
              <a:gd name="connsiteY62" fmla="*/ 4107543 h 4361787"/>
              <a:gd name="connsiteX63" fmla="*/ 3802742 w 4891314"/>
              <a:gd name="connsiteY63" fmla="*/ 4093029 h 4361787"/>
              <a:gd name="connsiteX64" fmla="*/ 3875314 w 4891314"/>
              <a:gd name="connsiteY64" fmla="*/ 4005943 h 4361787"/>
              <a:gd name="connsiteX65" fmla="*/ 3962400 w 4891314"/>
              <a:gd name="connsiteY65" fmla="*/ 3962400 h 4361787"/>
              <a:gd name="connsiteX66" fmla="*/ 4049485 w 4891314"/>
              <a:gd name="connsiteY66" fmla="*/ 3918857 h 4361787"/>
              <a:gd name="connsiteX67" fmla="*/ 4151085 w 4891314"/>
              <a:gd name="connsiteY67" fmla="*/ 3875314 h 4361787"/>
              <a:gd name="connsiteX68" fmla="*/ 4238171 w 4891314"/>
              <a:gd name="connsiteY68" fmla="*/ 3802743 h 4361787"/>
              <a:gd name="connsiteX69" fmla="*/ 4383314 w 4891314"/>
              <a:gd name="connsiteY69" fmla="*/ 3715657 h 4361787"/>
              <a:gd name="connsiteX70" fmla="*/ 4426857 w 4891314"/>
              <a:gd name="connsiteY70" fmla="*/ 3701143 h 4361787"/>
              <a:gd name="connsiteX71" fmla="*/ 4499428 w 4891314"/>
              <a:gd name="connsiteY71" fmla="*/ 3657600 h 4361787"/>
              <a:gd name="connsiteX72" fmla="*/ 4542971 w 4891314"/>
              <a:gd name="connsiteY72" fmla="*/ 3628572 h 4361787"/>
              <a:gd name="connsiteX73" fmla="*/ 4659085 w 4891314"/>
              <a:gd name="connsiteY73" fmla="*/ 3599543 h 4361787"/>
              <a:gd name="connsiteX74" fmla="*/ 4717142 w 4891314"/>
              <a:gd name="connsiteY74" fmla="*/ 3585029 h 4361787"/>
              <a:gd name="connsiteX75" fmla="*/ 4891314 w 4891314"/>
              <a:gd name="connsiteY75" fmla="*/ 3556000 h 436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91314" h="4361787">
                <a:moveTo>
                  <a:pt x="2714171" y="0"/>
                </a:moveTo>
                <a:cubicBezTo>
                  <a:pt x="2651267" y="6989"/>
                  <a:pt x="2561617" y="14549"/>
                  <a:pt x="2496457" y="29029"/>
                </a:cubicBezTo>
                <a:cubicBezTo>
                  <a:pt x="2481522" y="32348"/>
                  <a:pt x="2467849" y="40224"/>
                  <a:pt x="2452914" y="43543"/>
                </a:cubicBezTo>
                <a:cubicBezTo>
                  <a:pt x="2424186" y="49927"/>
                  <a:pt x="2394857" y="53219"/>
                  <a:pt x="2365828" y="58057"/>
                </a:cubicBezTo>
                <a:cubicBezTo>
                  <a:pt x="2346476" y="67733"/>
                  <a:pt x="2328030" y="79489"/>
                  <a:pt x="2307771" y="87086"/>
                </a:cubicBezTo>
                <a:cubicBezTo>
                  <a:pt x="2289093" y="94090"/>
                  <a:pt x="2268894" y="96120"/>
                  <a:pt x="2249714" y="101600"/>
                </a:cubicBezTo>
                <a:cubicBezTo>
                  <a:pt x="2235003" y="105803"/>
                  <a:pt x="2220685" y="111276"/>
                  <a:pt x="2206171" y="116114"/>
                </a:cubicBezTo>
                <a:cubicBezTo>
                  <a:pt x="2182944" y="139341"/>
                  <a:pt x="2120867" y="212804"/>
                  <a:pt x="2075542" y="232229"/>
                </a:cubicBezTo>
                <a:cubicBezTo>
                  <a:pt x="2057207" y="240087"/>
                  <a:pt x="2036837" y="241905"/>
                  <a:pt x="2017485" y="246743"/>
                </a:cubicBezTo>
                <a:cubicBezTo>
                  <a:pt x="2002971" y="256419"/>
                  <a:pt x="1989883" y="268687"/>
                  <a:pt x="1973942" y="275772"/>
                </a:cubicBezTo>
                <a:cubicBezTo>
                  <a:pt x="1962668" y="280782"/>
                  <a:pt x="1854781" y="317149"/>
                  <a:pt x="1828800" y="319314"/>
                </a:cubicBezTo>
                <a:cubicBezTo>
                  <a:pt x="1732252" y="327360"/>
                  <a:pt x="1635182" y="327384"/>
                  <a:pt x="1538514" y="333829"/>
                </a:cubicBezTo>
                <a:cubicBezTo>
                  <a:pt x="1489999" y="337063"/>
                  <a:pt x="1441752" y="343505"/>
                  <a:pt x="1393371" y="348343"/>
                </a:cubicBezTo>
                <a:cubicBezTo>
                  <a:pt x="1330087" y="369438"/>
                  <a:pt x="1308742" y="368067"/>
                  <a:pt x="1262742" y="406400"/>
                </a:cubicBezTo>
                <a:cubicBezTo>
                  <a:pt x="1246973" y="419541"/>
                  <a:pt x="1235903" y="438012"/>
                  <a:pt x="1219200" y="449943"/>
                </a:cubicBezTo>
                <a:cubicBezTo>
                  <a:pt x="1201593" y="462519"/>
                  <a:pt x="1178038" y="465456"/>
                  <a:pt x="1161142" y="478972"/>
                </a:cubicBezTo>
                <a:cubicBezTo>
                  <a:pt x="1129086" y="504617"/>
                  <a:pt x="1103085" y="537029"/>
                  <a:pt x="1074057" y="566057"/>
                </a:cubicBezTo>
                <a:cubicBezTo>
                  <a:pt x="1059543" y="580571"/>
                  <a:pt x="1041900" y="592521"/>
                  <a:pt x="1030514" y="609600"/>
                </a:cubicBezTo>
                <a:lnTo>
                  <a:pt x="972457" y="696686"/>
                </a:lnTo>
                <a:cubicBezTo>
                  <a:pt x="967619" y="832153"/>
                  <a:pt x="966398" y="967797"/>
                  <a:pt x="957942" y="1103086"/>
                </a:cubicBezTo>
                <a:cubicBezTo>
                  <a:pt x="954425" y="1159360"/>
                  <a:pt x="941095" y="1169363"/>
                  <a:pt x="899885" y="1204686"/>
                </a:cubicBezTo>
                <a:cubicBezTo>
                  <a:pt x="847856" y="1249283"/>
                  <a:pt x="829223" y="1254294"/>
                  <a:pt x="769257" y="1291772"/>
                </a:cubicBezTo>
                <a:cubicBezTo>
                  <a:pt x="754465" y="1301017"/>
                  <a:pt x="741316" y="1312999"/>
                  <a:pt x="725714" y="1320800"/>
                </a:cubicBezTo>
                <a:cubicBezTo>
                  <a:pt x="702410" y="1332452"/>
                  <a:pt x="677333" y="1340153"/>
                  <a:pt x="653142" y="1349829"/>
                </a:cubicBezTo>
                <a:cubicBezTo>
                  <a:pt x="524693" y="1478278"/>
                  <a:pt x="567390" y="1420399"/>
                  <a:pt x="508000" y="1509486"/>
                </a:cubicBezTo>
                <a:cubicBezTo>
                  <a:pt x="503162" y="1528838"/>
                  <a:pt x="495959" y="1547749"/>
                  <a:pt x="493485" y="1567543"/>
                </a:cubicBezTo>
                <a:cubicBezTo>
                  <a:pt x="488081" y="1610772"/>
                  <a:pt x="494667" y="1724836"/>
                  <a:pt x="464457" y="1785257"/>
                </a:cubicBezTo>
                <a:cubicBezTo>
                  <a:pt x="441226" y="1831720"/>
                  <a:pt x="358901" y="1917863"/>
                  <a:pt x="333828" y="1930400"/>
                </a:cubicBezTo>
                <a:cubicBezTo>
                  <a:pt x="314476" y="1940076"/>
                  <a:pt x="294557" y="1948694"/>
                  <a:pt x="275771" y="1959429"/>
                </a:cubicBezTo>
                <a:cubicBezTo>
                  <a:pt x="222182" y="1990051"/>
                  <a:pt x="237961" y="1993565"/>
                  <a:pt x="174171" y="2017486"/>
                </a:cubicBezTo>
                <a:cubicBezTo>
                  <a:pt x="155493" y="2024490"/>
                  <a:pt x="135466" y="2027162"/>
                  <a:pt x="116114" y="2032000"/>
                </a:cubicBezTo>
                <a:cubicBezTo>
                  <a:pt x="96762" y="2046514"/>
                  <a:pt x="60830" y="2051512"/>
                  <a:pt x="58057" y="2075543"/>
                </a:cubicBezTo>
                <a:cubicBezTo>
                  <a:pt x="51930" y="2128646"/>
                  <a:pt x="73073" y="2625074"/>
                  <a:pt x="14514" y="2859314"/>
                </a:cubicBezTo>
                <a:cubicBezTo>
                  <a:pt x="10803" y="2874157"/>
                  <a:pt x="4838" y="2888343"/>
                  <a:pt x="0" y="2902857"/>
                </a:cubicBezTo>
                <a:cubicBezTo>
                  <a:pt x="4838" y="3110895"/>
                  <a:pt x="-3132" y="3319627"/>
                  <a:pt x="14514" y="3526972"/>
                </a:cubicBezTo>
                <a:cubicBezTo>
                  <a:pt x="16565" y="3551075"/>
                  <a:pt x="46309" y="3563883"/>
                  <a:pt x="58057" y="3585029"/>
                </a:cubicBezTo>
                <a:cubicBezTo>
                  <a:pt x="70710" y="3607804"/>
                  <a:pt x="74432" y="3634825"/>
                  <a:pt x="87085" y="3657600"/>
                </a:cubicBezTo>
                <a:cubicBezTo>
                  <a:pt x="110359" y="3699493"/>
                  <a:pt x="141172" y="3726201"/>
                  <a:pt x="174171" y="3759200"/>
                </a:cubicBezTo>
                <a:cubicBezTo>
                  <a:pt x="218562" y="3892377"/>
                  <a:pt x="144360" y="3685065"/>
                  <a:pt x="232228" y="3860800"/>
                </a:cubicBezTo>
                <a:cubicBezTo>
                  <a:pt x="245912" y="3888168"/>
                  <a:pt x="251581" y="3918857"/>
                  <a:pt x="261257" y="3947886"/>
                </a:cubicBezTo>
                <a:cubicBezTo>
                  <a:pt x="266095" y="3962400"/>
                  <a:pt x="263531" y="3982249"/>
                  <a:pt x="275771" y="3991429"/>
                </a:cubicBezTo>
                <a:cubicBezTo>
                  <a:pt x="377217" y="4067514"/>
                  <a:pt x="291178" y="4012547"/>
                  <a:pt x="377371" y="4049486"/>
                </a:cubicBezTo>
                <a:cubicBezTo>
                  <a:pt x="397258" y="4058009"/>
                  <a:pt x="414554" y="4072821"/>
                  <a:pt x="435428" y="4078514"/>
                </a:cubicBezTo>
                <a:cubicBezTo>
                  <a:pt x="468433" y="4087515"/>
                  <a:pt x="503161" y="4088191"/>
                  <a:pt x="537028" y="4093029"/>
                </a:cubicBezTo>
                <a:cubicBezTo>
                  <a:pt x="551542" y="4097867"/>
                  <a:pt x="565636" y="4104224"/>
                  <a:pt x="580571" y="4107543"/>
                </a:cubicBezTo>
                <a:cubicBezTo>
                  <a:pt x="609299" y="4113927"/>
                  <a:pt x="639738" y="4112751"/>
                  <a:pt x="667657" y="4122057"/>
                </a:cubicBezTo>
                <a:cubicBezTo>
                  <a:pt x="683119" y="4127211"/>
                  <a:pt x="764098" y="4192336"/>
                  <a:pt x="769257" y="4194629"/>
                </a:cubicBezTo>
                <a:cubicBezTo>
                  <a:pt x="791800" y="4204648"/>
                  <a:pt x="817638" y="4204305"/>
                  <a:pt x="841828" y="4209143"/>
                </a:cubicBezTo>
                <a:cubicBezTo>
                  <a:pt x="861180" y="4218819"/>
                  <a:pt x="881099" y="4227437"/>
                  <a:pt x="899885" y="4238172"/>
                </a:cubicBezTo>
                <a:cubicBezTo>
                  <a:pt x="915031" y="4246827"/>
                  <a:pt x="927826" y="4259399"/>
                  <a:pt x="943428" y="4267200"/>
                </a:cubicBezTo>
                <a:cubicBezTo>
                  <a:pt x="957112" y="4274042"/>
                  <a:pt x="972457" y="4276876"/>
                  <a:pt x="986971" y="4281714"/>
                </a:cubicBezTo>
                <a:cubicBezTo>
                  <a:pt x="1001485" y="4291390"/>
                  <a:pt x="1014912" y="4302942"/>
                  <a:pt x="1030514" y="4310743"/>
                </a:cubicBezTo>
                <a:cubicBezTo>
                  <a:pt x="1044198" y="4317585"/>
                  <a:pt x="1058778" y="4324473"/>
                  <a:pt x="1074057" y="4325257"/>
                </a:cubicBezTo>
                <a:cubicBezTo>
                  <a:pt x="1248067" y="4334181"/>
                  <a:pt x="1422400" y="4334934"/>
                  <a:pt x="1596571" y="4339772"/>
                </a:cubicBezTo>
                <a:cubicBezTo>
                  <a:pt x="1611085" y="4344610"/>
                  <a:pt x="1624815" y="4354286"/>
                  <a:pt x="1640114" y="4354286"/>
                </a:cubicBezTo>
                <a:cubicBezTo>
                  <a:pt x="2166014" y="4354286"/>
                  <a:pt x="2029411" y="4383964"/>
                  <a:pt x="2264228" y="4325257"/>
                </a:cubicBezTo>
                <a:cubicBezTo>
                  <a:pt x="2486780" y="4330095"/>
                  <a:pt x="2709280" y="4339772"/>
                  <a:pt x="2931885" y="4339772"/>
                </a:cubicBezTo>
                <a:cubicBezTo>
                  <a:pt x="2951833" y="4339772"/>
                  <a:pt x="2970148" y="4327731"/>
                  <a:pt x="2989942" y="4325257"/>
                </a:cubicBezTo>
                <a:cubicBezTo>
                  <a:pt x="3047751" y="4318031"/>
                  <a:pt x="3106057" y="4315581"/>
                  <a:pt x="3164114" y="4310743"/>
                </a:cubicBezTo>
                <a:cubicBezTo>
                  <a:pt x="3305679" y="4216365"/>
                  <a:pt x="3089171" y="4367683"/>
                  <a:pt x="3251200" y="4223657"/>
                </a:cubicBezTo>
                <a:cubicBezTo>
                  <a:pt x="3318729" y="4163631"/>
                  <a:pt x="3344669" y="4163473"/>
                  <a:pt x="3425371" y="4136572"/>
                </a:cubicBezTo>
                <a:cubicBezTo>
                  <a:pt x="3439885" y="4131734"/>
                  <a:pt x="3453634" y="4122821"/>
                  <a:pt x="3468914" y="4122057"/>
                </a:cubicBezTo>
                <a:lnTo>
                  <a:pt x="3759200" y="4107543"/>
                </a:lnTo>
                <a:cubicBezTo>
                  <a:pt x="3773714" y="4102705"/>
                  <a:pt x="3790012" y="4101515"/>
                  <a:pt x="3802742" y="4093029"/>
                </a:cubicBezTo>
                <a:cubicBezTo>
                  <a:pt x="3874075" y="4045474"/>
                  <a:pt x="3821765" y="4059492"/>
                  <a:pt x="3875314" y="4005943"/>
                </a:cubicBezTo>
                <a:cubicBezTo>
                  <a:pt x="3903451" y="3977806"/>
                  <a:pt x="3926984" y="3974205"/>
                  <a:pt x="3962400" y="3962400"/>
                </a:cubicBezTo>
                <a:cubicBezTo>
                  <a:pt x="4087179" y="3879214"/>
                  <a:pt x="3929308" y="3978946"/>
                  <a:pt x="4049485" y="3918857"/>
                </a:cubicBezTo>
                <a:cubicBezTo>
                  <a:pt x="4149718" y="3868740"/>
                  <a:pt x="4030257" y="3905522"/>
                  <a:pt x="4151085" y="3875314"/>
                </a:cubicBezTo>
                <a:cubicBezTo>
                  <a:pt x="4306670" y="3771593"/>
                  <a:pt x="4070549" y="3933115"/>
                  <a:pt x="4238171" y="3802743"/>
                </a:cubicBezTo>
                <a:cubicBezTo>
                  <a:pt x="4280378" y="3769915"/>
                  <a:pt x="4333050" y="3737199"/>
                  <a:pt x="4383314" y="3715657"/>
                </a:cubicBezTo>
                <a:cubicBezTo>
                  <a:pt x="4397376" y="3709630"/>
                  <a:pt x="4413173" y="3707985"/>
                  <a:pt x="4426857" y="3701143"/>
                </a:cubicBezTo>
                <a:cubicBezTo>
                  <a:pt x="4452089" y="3688527"/>
                  <a:pt x="4475505" y="3672552"/>
                  <a:pt x="4499428" y="3657600"/>
                </a:cubicBezTo>
                <a:cubicBezTo>
                  <a:pt x="4514220" y="3648355"/>
                  <a:pt x="4527369" y="3636373"/>
                  <a:pt x="4542971" y="3628572"/>
                </a:cubicBezTo>
                <a:cubicBezTo>
                  <a:pt x="4574098" y="3613008"/>
                  <a:pt x="4629267" y="3606169"/>
                  <a:pt x="4659085" y="3599543"/>
                </a:cubicBezTo>
                <a:cubicBezTo>
                  <a:pt x="4678558" y="3595216"/>
                  <a:pt x="4697395" y="3587850"/>
                  <a:pt x="4717142" y="3585029"/>
                </a:cubicBezTo>
                <a:cubicBezTo>
                  <a:pt x="4891758" y="3560083"/>
                  <a:pt x="4814633" y="3594339"/>
                  <a:pt x="4891314" y="355600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Freeform 5"/>
          <p:cNvSpPr/>
          <p:nvPr/>
        </p:nvSpPr>
        <p:spPr>
          <a:xfrm>
            <a:off x="7300687" y="3701144"/>
            <a:ext cx="2786743" cy="1074777"/>
          </a:xfrm>
          <a:custGeom>
            <a:avLst/>
            <a:gdLst>
              <a:gd name="connsiteX0" fmla="*/ 0 w 2786743"/>
              <a:gd name="connsiteY0" fmla="*/ 928914 h 1074777"/>
              <a:gd name="connsiteX1" fmla="*/ 72571 w 2786743"/>
              <a:gd name="connsiteY1" fmla="*/ 957943 h 1074777"/>
              <a:gd name="connsiteX2" fmla="*/ 348343 w 2786743"/>
              <a:gd name="connsiteY2" fmla="*/ 986971 h 1074777"/>
              <a:gd name="connsiteX3" fmla="*/ 420914 w 2786743"/>
              <a:gd name="connsiteY3" fmla="*/ 1001486 h 1074777"/>
              <a:gd name="connsiteX4" fmla="*/ 682171 w 2786743"/>
              <a:gd name="connsiteY4" fmla="*/ 1030514 h 1074777"/>
              <a:gd name="connsiteX5" fmla="*/ 725714 w 2786743"/>
              <a:gd name="connsiteY5" fmla="*/ 1059543 h 1074777"/>
              <a:gd name="connsiteX6" fmla="*/ 972457 w 2786743"/>
              <a:gd name="connsiteY6" fmla="*/ 1045028 h 1074777"/>
              <a:gd name="connsiteX7" fmla="*/ 1045028 w 2786743"/>
              <a:gd name="connsiteY7" fmla="*/ 1016000 h 1074777"/>
              <a:gd name="connsiteX8" fmla="*/ 1161143 w 2786743"/>
              <a:gd name="connsiteY8" fmla="*/ 943428 h 1074777"/>
              <a:gd name="connsiteX9" fmla="*/ 1233714 w 2786743"/>
              <a:gd name="connsiteY9" fmla="*/ 899886 h 1074777"/>
              <a:gd name="connsiteX10" fmla="*/ 1277257 w 2786743"/>
              <a:gd name="connsiteY10" fmla="*/ 870857 h 1074777"/>
              <a:gd name="connsiteX11" fmla="*/ 1320800 w 2786743"/>
              <a:gd name="connsiteY11" fmla="*/ 856343 h 1074777"/>
              <a:gd name="connsiteX12" fmla="*/ 1451428 w 2786743"/>
              <a:gd name="connsiteY12" fmla="*/ 798286 h 1074777"/>
              <a:gd name="connsiteX13" fmla="*/ 1582057 w 2786743"/>
              <a:gd name="connsiteY13" fmla="*/ 783771 h 1074777"/>
              <a:gd name="connsiteX14" fmla="*/ 1640114 w 2786743"/>
              <a:gd name="connsiteY14" fmla="*/ 769257 h 1074777"/>
              <a:gd name="connsiteX15" fmla="*/ 1683657 w 2786743"/>
              <a:gd name="connsiteY15" fmla="*/ 754743 h 1074777"/>
              <a:gd name="connsiteX16" fmla="*/ 1785257 w 2786743"/>
              <a:gd name="connsiteY16" fmla="*/ 740228 h 1074777"/>
              <a:gd name="connsiteX17" fmla="*/ 1799771 w 2786743"/>
              <a:gd name="connsiteY17" fmla="*/ 406400 h 1074777"/>
              <a:gd name="connsiteX18" fmla="*/ 1930400 w 2786743"/>
              <a:gd name="connsiteY18" fmla="*/ 362857 h 1074777"/>
              <a:gd name="connsiteX19" fmla="*/ 2162628 w 2786743"/>
              <a:gd name="connsiteY19" fmla="*/ 348343 h 1074777"/>
              <a:gd name="connsiteX20" fmla="*/ 2249714 w 2786743"/>
              <a:gd name="connsiteY20" fmla="*/ 319314 h 1074777"/>
              <a:gd name="connsiteX21" fmla="*/ 2365828 w 2786743"/>
              <a:gd name="connsiteY21" fmla="*/ 261257 h 1074777"/>
              <a:gd name="connsiteX22" fmla="*/ 2394857 w 2786743"/>
              <a:gd name="connsiteY22" fmla="*/ 217714 h 1074777"/>
              <a:gd name="connsiteX23" fmla="*/ 2438400 w 2786743"/>
              <a:gd name="connsiteY23" fmla="*/ 188686 h 1074777"/>
              <a:gd name="connsiteX24" fmla="*/ 2496457 w 2786743"/>
              <a:gd name="connsiteY24" fmla="*/ 174171 h 1074777"/>
              <a:gd name="connsiteX25" fmla="*/ 2743200 w 2786743"/>
              <a:gd name="connsiteY25" fmla="*/ 159657 h 1074777"/>
              <a:gd name="connsiteX26" fmla="*/ 2757714 w 2786743"/>
              <a:gd name="connsiteY26" fmla="*/ 87086 h 1074777"/>
              <a:gd name="connsiteX27" fmla="*/ 2786743 w 2786743"/>
              <a:gd name="connsiteY27" fmla="*/ 0 h 107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786743" h="1074777">
                <a:moveTo>
                  <a:pt x="0" y="928914"/>
                </a:moveTo>
                <a:cubicBezTo>
                  <a:pt x="24190" y="938590"/>
                  <a:pt x="47854" y="949704"/>
                  <a:pt x="72571" y="957943"/>
                </a:cubicBezTo>
                <a:cubicBezTo>
                  <a:pt x="160993" y="987417"/>
                  <a:pt x="257284" y="980901"/>
                  <a:pt x="348343" y="986971"/>
                </a:cubicBezTo>
                <a:cubicBezTo>
                  <a:pt x="372533" y="991809"/>
                  <a:pt x="396395" y="998762"/>
                  <a:pt x="420914" y="1001486"/>
                </a:cubicBezTo>
                <a:cubicBezTo>
                  <a:pt x="716241" y="1034301"/>
                  <a:pt x="515659" y="997212"/>
                  <a:pt x="682171" y="1030514"/>
                </a:cubicBezTo>
                <a:cubicBezTo>
                  <a:pt x="696685" y="1040190"/>
                  <a:pt x="709680" y="1052671"/>
                  <a:pt x="725714" y="1059543"/>
                </a:cubicBezTo>
                <a:cubicBezTo>
                  <a:pt x="808777" y="1095141"/>
                  <a:pt x="881226" y="1059064"/>
                  <a:pt x="972457" y="1045028"/>
                </a:cubicBezTo>
                <a:cubicBezTo>
                  <a:pt x="996647" y="1035352"/>
                  <a:pt x="1021725" y="1027652"/>
                  <a:pt x="1045028" y="1016000"/>
                </a:cubicBezTo>
                <a:cubicBezTo>
                  <a:pt x="1098669" y="989180"/>
                  <a:pt x="1115083" y="972216"/>
                  <a:pt x="1161143" y="943428"/>
                </a:cubicBezTo>
                <a:cubicBezTo>
                  <a:pt x="1185065" y="928477"/>
                  <a:pt x="1209792" y="914837"/>
                  <a:pt x="1233714" y="899886"/>
                </a:cubicBezTo>
                <a:cubicBezTo>
                  <a:pt x="1248507" y="890641"/>
                  <a:pt x="1261655" y="878658"/>
                  <a:pt x="1277257" y="870857"/>
                </a:cubicBezTo>
                <a:cubicBezTo>
                  <a:pt x="1290941" y="864015"/>
                  <a:pt x="1306738" y="862370"/>
                  <a:pt x="1320800" y="856343"/>
                </a:cubicBezTo>
                <a:cubicBezTo>
                  <a:pt x="1362595" y="838431"/>
                  <a:pt x="1406411" y="807933"/>
                  <a:pt x="1451428" y="798286"/>
                </a:cubicBezTo>
                <a:cubicBezTo>
                  <a:pt x="1494266" y="789106"/>
                  <a:pt x="1538514" y="788609"/>
                  <a:pt x="1582057" y="783771"/>
                </a:cubicBezTo>
                <a:cubicBezTo>
                  <a:pt x="1601409" y="778933"/>
                  <a:pt x="1620934" y="774737"/>
                  <a:pt x="1640114" y="769257"/>
                </a:cubicBezTo>
                <a:cubicBezTo>
                  <a:pt x="1654825" y="765054"/>
                  <a:pt x="1668655" y="757744"/>
                  <a:pt x="1683657" y="754743"/>
                </a:cubicBezTo>
                <a:cubicBezTo>
                  <a:pt x="1717203" y="748034"/>
                  <a:pt x="1751390" y="745066"/>
                  <a:pt x="1785257" y="740228"/>
                </a:cubicBezTo>
                <a:cubicBezTo>
                  <a:pt x="1790095" y="628952"/>
                  <a:pt x="1777927" y="515618"/>
                  <a:pt x="1799771" y="406400"/>
                </a:cubicBezTo>
                <a:cubicBezTo>
                  <a:pt x="1804626" y="382124"/>
                  <a:pt x="1922429" y="363616"/>
                  <a:pt x="1930400" y="362857"/>
                </a:cubicBezTo>
                <a:cubicBezTo>
                  <a:pt x="2007611" y="355504"/>
                  <a:pt x="2085219" y="353181"/>
                  <a:pt x="2162628" y="348343"/>
                </a:cubicBezTo>
                <a:cubicBezTo>
                  <a:pt x="2191657" y="338667"/>
                  <a:pt x="2222345" y="332998"/>
                  <a:pt x="2249714" y="319314"/>
                </a:cubicBezTo>
                <a:lnTo>
                  <a:pt x="2365828" y="261257"/>
                </a:lnTo>
                <a:cubicBezTo>
                  <a:pt x="2375504" y="246743"/>
                  <a:pt x="2382522" y="230049"/>
                  <a:pt x="2394857" y="217714"/>
                </a:cubicBezTo>
                <a:cubicBezTo>
                  <a:pt x="2407192" y="205379"/>
                  <a:pt x="2422367" y="195558"/>
                  <a:pt x="2438400" y="188686"/>
                </a:cubicBezTo>
                <a:cubicBezTo>
                  <a:pt x="2456735" y="180828"/>
                  <a:pt x="2476599" y="176062"/>
                  <a:pt x="2496457" y="174171"/>
                </a:cubicBezTo>
                <a:cubicBezTo>
                  <a:pt x="2578476" y="166360"/>
                  <a:pt x="2660952" y="164495"/>
                  <a:pt x="2743200" y="159657"/>
                </a:cubicBezTo>
                <a:cubicBezTo>
                  <a:pt x="2748038" y="135467"/>
                  <a:pt x="2751223" y="110886"/>
                  <a:pt x="2757714" y="87086"/>
                </a:cubicBezTo>
                <a:cubicBezTo>
                  <a:pt x="2765765" y="57565"/>
                  <a:pt x="2786743" y="0"/>
                  <a:pt x="2786743" y="0"/>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298670429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764704"/>
            <a:ext cx="8229600" cy="1066800"/>
          </a:xfrm>
        </p:spPr>
        <p:txBody>
          <a:bodyPr>
            <a:normAutofit/>
          </a:bodyPr>
          <a:lstStyle/>
          <a:p>
            <a:pPr algn="ctr"/>
            <a:r>
              <a:rPr lang="en-US" b="1" u="sng" dirty="0">
                <a:solidFill>
                  <a:srgbClr val="FF0000"/>
                </a:solidFill>
                <a:effectLst>
                  <a:outerShdw blurRad="38100" dist="38100" dir="2700000" algn="tl">
                    <a:srgbClr val="000000">
                      <a:alpha val="43137"/>
                    </a:srgbClr>
                  </a:outerShdw>
                </a:effectLst>
              </a:rPr>
              <a:t>WHO Classification: </a:t>
            </a:r>
            <a:endParaRPr lang="ar-SA" b="1" u="sng" dirty="0">
              <a:solidFill>
                <a:srgbClr val="FF0000"/>
              </a:solidFill>
              <a:effectLst>
                <a:outerShdw blurRad="38100" dist="38100" dir="2700000" algn="tl">
                  <a:srgbClr val="000000">
                    <a:alpha val="43137"/>
                  </a:srgbClr>
                </a:outerShdw>
              </a:effectLst>
            </a:endParaRPr>
          </a:p>
        </p:txBody>
      </p:sp>
      <p:graphicFrame>
        <p:nvGraphicFramePr>
          <p:cNvPr id="4" name="Content Placeholder 3"/>
          <p:cNvGraphicFramePr>
            <a:graphicFrameLocks noGrp="1"/>
          </p:cNvGraphicFramePr>
          <p:nvPr>
            <p:ph idx="1"/>
            <p:extLst/>
          </p:nvPr>
        </p:nvGraphicFramePr>
        <p:xfrm>
          <a:off x="1703512" y="836712"/>
          <a:ext cx="8856984" cy="6048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1631504" y="4365104"/>
            <a:ext cx="2160240"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388206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Thyroid cancer </a:t>
            </a:r>
            <a:r>
              <a:rPr lang="en-US" b="1" dirty="0" smtClean="0"/>
              <a:t> - </a:t>
            </a:r>
            <a:r>
              <a:rPr lang="en-US" dirty="0" smtClean="0"/>
              <a:t>Treatment</a:t>
            </a:r>
            <a:endParaRPr lang="en-US" dirty="0"/>
          </a:p>
        </p:txBody>
      </p:sp>
      <p:sp>
        <p:nvSpPr>
          <p:cNvPr id="3" name="Content Placeholder 2"/>
          <p:cNvSpPr>
            <a:spLocks noGrp="1"/>
          </p:cNvSpPr>
          <p:nvPr>
            <p:ph idx="1"/>
          </p:nvPr>
        </p:nvSpPr>
        <p:spPr/>
        <p:txBody>
          <a:bodyPr/>
          <a:lstStyle/>
          <a:p>
            <a:r>
              <a:rPr lang="en-US" dirty="0" smtClean="0"/>
              <a:t>Lobectomy</a:t>
            </a:r>
            <a:r>
              <a:rPr lang="en-US" dirty="0"/>
              <a:t>, subtotal thyroidectomy or total thyroidectomy; also postoperative radioiodine therapy, TSH suppressive therapy, new molecular therapies </a:t>
            </a:r>
            <a:r>
              <a:rPr lang="en-US" sz="2000" dirty="0"/>
              <a:t>(</a:t>
            </a:r>
            <a:r>
              <a:rPr lang="en-US" sz="2000" dirty="0" err="1">
                <a:hlinkClick r:id="rId2"/>
              </a:rPr>
              <a:t>Ther</a:t>
            </a:r>
            <a:r>
              <a:rPr lang="en-US" sz="2000" dirty="0">
                <a:hlinkClick r:id="rId2"/>
              </a:rPr>
              <a:t> </a:t>
            </a:r>
            <a:r>
              <a:rPr lang="en-US" sz="2000" dirty="0" err="1">
                <a:hlinkClick r:id="rId2"/>
              </a:rPr>
              <a:t>Clin</a:t>
            </a:r>
            <a:r>
              <a:rPr lang="en-US" sz="2000" dirty="0">
                <a:hlinkClick r:id="rId2"/>
              </a:rPr>
              <a:t> Risk </a:t>
            </a:r>
            <a:r>
              <a:rPr lang="en-US" sz="2000" dirty="0" err="1">
                <a:hlinkClick r:id="rId2"/>
              </a:rPr>
              <a:t>Manag</a:t>
            </a:r>
            <a:r>
              <a:rPr lang="en-US" sz="2000" dirty="0">
                <a:hlinkClick r:id="rId2"/>
              </a:rPr>
              <a:t> 2008;4:935</a:t>
            </a:r>
            <a:r>
              <a:rPr lang="en-US" sz="2000" dirty="0"/>
              <a:t>) </a:t>
            </a:r>
          </a:p>
          <a:p>
            <a:r>
              <a:rPr lang="en-US" dirty="0"/>
              <a:t>Can assess for recurrence with serum thyroglobulin levels (different assays show good agreement between themselves, </a:t>
            </a:r>
            <a:r>
              <a:rPr lang="en-US" sz="2000" dirty="0" err="1">
                <a:hlinkClick r:id="rId3"/>
              </a:rPr>
              <a:t>Clin</a:t>
            </a:r>
            <a:r>
              <a:rPr lang="en-US" sz="2000" dirty="0">
                <a:hlinkClick r:id="rId3"/>
              </a:rPr>
              <a:t> </a:t>
            </a:r>
            <a:r>
              <a:rPr lang="en-US" sz="2000" dirty="0" err="1">
                <a:hlinkClick r:id="rId3"/>
              </a:rPr>
              <a:t>Biochem</a:t>
            </a:r>
            <a:r>
              <a:rPr lang="en-US" sz="2000" dirty="0">
                <a:hlinkClick r:id="rId3"/>
              </a:rPr>
              <a:t> 2009;42:416</a:t>
            </a:r>
            <a:r>
              <a:rPr lang="en-US" sz="2000" dirty="0"/>
              <a:t>)</a:t>
            </a:r>
            <a:r>
              <a:rPr lang="en-US" dirty="0"/>
              <a:t>, calcitonin (medullary carcinoma) </a:t>
            </a:r>
          </a:p>
        </p:txBody>
      </p:sp>
    </p:spTree>
    <p:extLst>
      <p:ext uri="{BB962C8B-B14F-4D97-AF65-F5344CB8AC3E}">
        <p14:creationId xmlns:p14="http://schemas.microsoft.com/office/powerpoint/2010/main" val="167205124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764704"/>
            <a:ext cx="8229600" cy="1066800"/>
          </a:xfrm>
        </p:spPr>
        <p:txBody>
          <a:bodyPr/>
          <a:lstStyle/>
          <a:p>
            <a:r>
              <a:rPr lang="en-US" b="1" i="1" u="sng" dirty="0" smtClean="0"/>
              <a:t>Neuroendocrine Tumors: </a:t>
            </a:r>
            <a:endParaRPr lang="ar-SA" b="1" i="1" u="sng" dirty="0"/>
          </a:p>
        </p:txBody>
      </p:sp>
      <p:sp>
        <p:nvSpPr>
          <p:cNvPr id="3" name="Content Placeholder 2"/>
          <p:cNvSpPr>
            <a:spLocks noGrp="1"/>
          </p:cNvSpPr>
          <p:nvPr>
            <p:ph idx="1"/>
          </p:nvPr>
        </p:nvSpPr>
        <p:spPr>
          <a:xfrm>
            <a:off x="1981200" y="1844824"/>
            <a:ext cx="8229600" cy="4729712"/>
          </a:xfrm>
        </p:spPr>
        <p:txBody>
          <a:bodyPr/>
          <a:lstStyle/>
          <a:p>
            <a:pPr algn="l" rtl="0"/>
            <a:r>
              <a:rPr lang="en-US" dirty="0"/>
              <a:t>Pancreatic neuroendocrine tumors, also called islet cell tumors, are rare tumors that form from the </a:t>
            </a:r>
            <a:r>
              <a:rPr lang="en-US" dirty="0" smtClean="0"/>
              <a:t>hormone-producing </a:t>
            </a:r>
            <a:r>
              <a:rPr lang="en-US" dirty="0"/>
              <a:t>cells in the pancreas called islet </a:t>
            </a:r>
            <a:r>
              <a:rPr lang="en-US" dirty="0" smtClean="0"/>
              <a:t>cells</a:t>
            </a:r>
          </a:p>
          <a:p>
            <a:pPr marL="109728" indent="0">
              <a:buNone/>
            </a:pPr>
            <a:endParaRPr lang="en-US" dirty="0" smtClean="0"/>
          </a:p>
          <a:p>
            <a:pPr algn="l" rtl="0"/>
            <a:r>
              <a:rPr lang="en-US" dirty="0" smtClean="0"/>
              <a:t>It accounts </a:t>
            </a:r>
            <a:r>
              <a:rPr lang="en-US" dirty="0"/>
              <a:t>for less than 5% of all pancreatic tumors. They tend to </a:t>
            </a:r>
            <a:r>
              <a:rPr lang="en-US" dirty="0" smtClean="0"/>
              <a:t>grow slower than the adenocarcinoma </a:t>
            </a:r>
            <a:endParaRPr lang="ar-SA" dirty="0"/>
          </a:p>
        </p:txBody>
      </p:sp>
    </p:spTree>
    <p:extLst>
      <p:ext uri="{BB962C8B-B14F-4D97-AF65-F5344CB8AC3E}">
        <p14:creationId xmlns:p14="http://schemas.microsoft.com/office/powerpoint/2010/main" val="31981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25632" y="-3176"/>
            <a:ext cx="7540736" cy="6858000"/>
          </a:xfrm>
        </p:spPr>
      </p:pic>
    </p:spTree>
    <p:extLst>
      <p:ext uri="{BB962C8B-B14F-4D97-AF65-F5344CB8AC3E}">
        <p14:creationId xmlns:p14="http://schemas.microsoft.com/office/powerpoint/2010/main" val="58631205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28716" y="0"/>
            <a:ext cx="6934568" cy="685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9611742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91544" y="476672"/>
            <a:ext cx="8229600" cy="1066800"/>
          </a:xfrm>
        </p:spPr>
        <p:txBody>
          <a:bodyPr/>
          <a:lstStyle/>
          <a:p>
            <a:r>
              <a:rPr lang="en-US" b="1" i="1" u="sng" dirty="0" smtClean="0"/>
              <a:t>Neuroendocrine Tumors: </a:t>
            </a:r>
            <a:endParaRPr lang="ar-SA" b="1" i="1" u="sng" dirty="0"/>
          </a:p>
        </p:txBody>
      </p:sp>
      <p:sp>
        <p:nvSpPr>
          <p:cNvPr id="5" name="Title 1"/>
          <p:cNvSpPr>
            <a:spLocks noGrp="1"/>
          </p:cNvSpPr>
          <p:nvPr>
            <p:ph idx="1"/>
          </p:nvPr>
        </p:nvSpPr>
        <p:spPr>
          <a:xfrm>
            <a:off x="1775520" y="1628800"/>
            <a:ext cx="8712968" cy="5229200"/>
          </a:xfrm>
        </p:spPr>
        <p:txBody>
          <a:bodyPr>
            <a:normAutofit/>
          </a:bodyPr>
          <a:lstStyle/>
          <a:p>
            <a:pPr algn="l" rtl="0"/>
            <a:r>
              <a:rPr lang="en-US" dirty="0" smtClean="0"/>
              <a:t>Functional or non-Functional </a:t>
            </a:r>
          </a:p>
          <a:p>
            <a:pPr algn="l" rtl="0"/>
            <a:r>
              <a:rPr lang="en-US" dirty="0" smtClean="0"/>
              <a:t>Benign </a:t>
            </a:r>
            <a:r>
              <a:rPr lang="en-US" dirty="0" err="1" smtClean="0"/>
              <a:t>Vs</a:t>
            </a:r>
            <a:r>
              <a:rPr lang="en-US" dirty="0" smtClean="0"/>
              <a:t> malignant </a:t>
            </a:r>
          </a:p>
          <a:p>
            <a:pPr algn="l" rtl="0"/>
            <a:r>
              <a:rPr lang="en-US" dirty="0"/>
              <a:t>C</a:t>
            </a:r>
            <a:r>
              <a:rPr lang="en-US" dirty="0" smtClean="0"/>
              <a:t>onsidered </a:t>
            </a:r>
            <a:r>
              <a:rPr lang="en-US" dirty="0"/>
              <a:t>malignant except </a:t>
            </a:r>
            <a:r>
              <a:rPr lang="en-US" dirty="0" err="1"/>
              <a:t>microadenomas</a:t>
            </a:r>
            <a:r>
              <a:rPr lang="en-US" dirty="0"/>
              <a:t> (less than 5 mm, usually incidental at autopsy), because no histologic criteria differentiates benign and malignant (except metastases</a:t>
            </a:r>
            <a:r>
              <a:rPr lang="en-US" dirty="0" smtClean="0"/>
              <a:t>)</a:t>
            </a:r>
          </a:p>
          <a:p>
            <a:pPr algn="l" rtl="0"/>
            <a:r>
              <a:rPr lang="en-US" dirty="0" smtClean="0"/>
              <a:t>Cell of origin ?? </a:t>
            </a:r>
          </a:p>
          <a:p>
            <a:pPr algn="l" rtl="0"/>
            <a:r>
              <a:rPr lang="en-US" dirty="0"/>
              <a:t>Can occur as part of 4 inherited </a:t>
            </a:r>
            <a:r>
              <a:rPr lang="en-US" dirty="0" smtClean="0"/>
              <a:t>disorders: MENI, VHL, NF-1 and TSC </a:t>
            </a:r>
          </a:p>
          <a:p>
            <a:pPr algn="l" rtl="0"/>
            <a:r>
              <a:rPr lang="en-US" dirty="0"/>
              <a:t>80% occur in MEN1 patients, usually age </a:t>
            </a:r>
            <a:r>
              <a:rPr lang="en-US" dirty="0" smtClean="0"/>
              <a:t>50-60</a:t>
            </a:r>
          </a:p>
          <a:p>
            <a:pPr algn="l" rtl="0"/>
            <a:endParaRPr lang="en-US" dirty="0" smtClean="0"/>
          </a:p>
          <a:p>
            <a:pPr algn="l" rtl="0"/>
            <a:endParaRPr lang="ar-SA" dirty="0"/>
          </a:p>
        </p:txBody>
      </p:sp>
    </p:spTree>
    <p:extLst>
      <p:ext uri="{BB962C8B-B14F-4D97-AF65-F5344CB8AC3E}">
        <p14:creationId xmlns:p14="http://schemas.microsoft.com/office/powerpoint/2010/main" val="271576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down)">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991544" y="476672"/>
            <a:ext cx="8229600" cy="1066800"/>
          </a:xfrm>
        </p:spPr>
        <p:txBody>
          <a:bodyPr>
            <a:normAutofit fontScale="90000"/>
          </a:bodyPr>
          <a:lstStyle/>
          <a:p>
            <a:r>
              <a:rPr lang="en-US" b="1" i="1" u="sng" dirty="0" smtClean="0"/>
              <a:t>Neuroendocrine Tumors : (prognosis) </a:t>
            </a:r>
            <a:endParaRPr lang="ar-SA" b="1" i="1" u="sng" dirty="0"/>
          </a:p>
        </p:txBody>
      </p:sp>
      <p:sp>
        <p:nvSpPr>
          <p:cNvPr id="5" name="Title 1"/>
          <p:cNvSpPr>
            <a:spLocks noGrp="1"/>
          </p:cNvSpPr>
          <p:nvPr>
            <p:ph idx="1"/>
          </p:nvPr>
        </p:nvSpPr>
        <p:spPr>
          <a:xfrm>
            <a:off x="1981200" y="1772816"/>
            <a:ext cx="8229600" cy="4320480"/>
          </a:xfrm>
        </p:spPr>
        <p:txBody>
          <a:bodyPr>
            <a:normAutofit/>
          </a:bodyPr>
          <a:lstStyle/>
          <a:p>
            <a:pPr algn="l" rtl="0"/>
            <a:r>
              <a:rPr lang="en-US" dirty="0" smtClean="0"/>
              <a:t>Tumor </a:t>
            </a:r>
            <a:r>
              <a:rPr lang="en-US" dirty="0"/>
              <a:t>size &gt; 3 </a:t>
            </a:r>
            <a:r>
              <a:rPr lang="en-US" dirty="0" smtClean="0"/>
              <a:t>cm</a:t>
            </a:r>
            <a:endParaRPr lang="en-US" dirty="0"/>
          </a:p>
          <a:p>
            <a:pPr algn="l" rtl="0"/>
            <a:r>
              <a:rPr lang="en-US" dirty="0" smtClean="0"/>
              <a:t>Invasion </a:t>
            </a:r>
            <a:r>
              <a:rPr lang="en-US" dirty="0"/>
              <a:t>of </a:t>
            </a:r>
            <a:r>
              <a:rPr lang="en-US" dirty="0" err="1"/>
              <a:t>stroma</a:t>
            </a:r>
            <a:r>
              <a:rPr lang="en-US" dirty="0"/>
              <a:t>, capsule, vessels or adjacent </a:t>
            </a:r>
            <a:r>
              <a:rPr lang="en-US" dirty="0" smtClean="0"/>
              <a:t>organs</a:t>
            </a:r>
            <a:endParaRPr lang="en-US" dirty="0"/>
          </a:p>
          <a:p>
            <a:pPr algn="l" rtl="0"/>
            <a:r>
              <a:rPr lang="en-US" dirty="0" smtClean="0"/>
              <a:t>Glandular/solid pattern</a:t>
            </a:r>
            <a:endParaRPr lang="en-US" dirty="0"/>
          </a:p>
          <a:p>
            <a:pPr algn="l" rtl="0"/>
            <a:r>
              <a:rPr lang="en-US" dirty="0" smtClean="0"/>
              <a:t>Older </a:t>
            </a:r>
            <a:r>
              <a:rPr lang="en-US" dirty="0"/>
              <a:t>age, high proliferation index (Ki-67 of 5% or </a:t>
            </a:r>
            <a:r>
              <a:rPr lang="en-US" dirty="0" smtClean="0"/>
              <a:t>more</a:t>
            </a:r>
          </a:p>
          <a:p>
            <a:pPr algn="l" rtl="0"/>
            <a:r>
              <a:rPr lang="en-US" dirty="0"/>
              <a:t>N</a:t>
            </a:r>
            <a:r>
              <a:rPr lang="en-US" dirty="0" smtClean="0"/>
              <a:t>ecrosis</a:t>
            </a:r>
            <a:r>
              <a:rPr lang="en-US" dirty="0"/>
              <a:t>, vascular invasion, </a:t>
            </a:r>
            <a:r>
              <a:rPr lang="en-US" dirty="0" err="1"/>
              <a:t>perineural</a:t>
            </a:r>
            <a:r>
              <a:rPr lang="en-US" dirty="0"/>
              <a:t> invasion or CK19</a:t>
            </a:r>
            <a:r>
              <a:rPr lang="en-US" dirty="0" smtClean="0"/>
              <a:t>+ </a:t>
            </a:r>
            <a:endParaRPr lang="ar-SA" b="1" i="1" u="sng" dirty="0"/>
          </a:p>
        </p:txBody>
      </p:sp>
    </p:spTree>
    <p:extLst>
      <p:ext uri="{BB962C8B-B14F-4D97-AF65-F5344CB8AC3E}">
        <p14:creationId xmlns:p14="http://schemas.microsoft.com/office/powerpoint/2010/main" val="396927392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520" y="332656"/>
            <a:ext cx="8229600" cy="1066800"/>
          </a:xfrm>
        </p:spPr>
        <p:txBody>
          <a:bodyPr/>
          <a:lstStyle/>
          <a:p>
            <a:r>
              <a:rPr lang="en-US" b="1" u="sng" dirty="0"/>
              <a:t>NET </a:t>
            </a:r>
            <a:r>
              <a:rPr lang="en-US" b="1" u="sng" dirty="0" smtClean="0"/>
              <a:t>G1- G2 </a:t>
            </a:r>
            <a:endParaRPr lang="en-US" u="sng" dirty="0"/>
          </a:p>
        </p:txBody>
      </p:sp>
      <p:sp>
        <p:nvSpPr>
          <p:cNvPr id="3" name="Content Placeholder 2"/>
          <p:cNvSpPr>
            <a:spLocks noGrp="1"/>
          </p:cNvSpPr>
          <p:nvPr>
            <p:ph idx="1"/>
          </p:nvPr>
        </p:nvSpPr>
        <p:spPr>
          <a:xfrm>
            <a:off x="1775520" y="1268760"/>
            <a:ext cx="8568952" cy="5157192"/>
          </a:xfrm>
        </p:spPr>
        <p:txBody>
          <a:bodyPr>
            <a:noAutofit/>
          </a:bodyPr>
          <a:lstStyle/>
          <a:p>
            <a:pPr algn="l" rtl="0"/>
            <a:r>
              <a:rPr lang="en-US" sz="2400" dirty="0"/>
              <a:t>Rare, arise from serotonin secreting cells normally present in pancreas</a:t>
            </a:r>
          </a:p>
          <a:p>
            <a:pPr algn="l" rtl="0"/>
            <a:endParaRPr lang="en-US" sz="2400" dirty="0"/>
          </a:p>
          <a:p>
            <a:pPr algn="l" rtl="0"/>
            <a:r>
              <a:rPr lang="en-US" sz="2400" u="sng" dirty="0">
                <a:solidFill>
                  <a:srgbClr val="FF0000"/>
                </a:solidFill>
              </a:rPr>
              <a:t>Well-differentiated: </a:t>
            </a:r>
            <a:r>
              <a:rPr lang="en-US" sz="2000" dirty="0"/>
              <a:t>cells with features similar to normal gut endocrine cell, expressing general markers of neuroendocrine differentiation and hormones according to site, with mild- to-moderate nuclear </a:t>
            </a:r>
            <a:r>
              <a:rPr lang="en-US" sz="2000" dirty="0" err="1"/>
              <a:t>atypia</a:t>
            </a:r>
            <a:r>
              <a:rPr lang="en-US" sz="2000" dirty="0"/>
              <a:t> and a low number of mitoses</a:t>
            </a:r>
          </a:p>
          <a:p>
            <a:pPr marL="109728" indent="0">
              <a:buNone/>
            </a:pPr>
            <a:endParaRPr lang="en-US" sz="2000" dirty="0"/>
          </a:p>
          <a:p>
            <a:pPr algn="l" rtl="0"/>
            <a:r>
              <a:rPr lang="en-US" sz="2400" u="sng" dirty="0">
                <a:solidFill>
                  <a:srgbClr val="FF0000"/>
                </a:solidFill>
              </a:rPr>
              <a:t>G1 (NET G1): </a:t>
            </a:r>
            <a:r>
              <a:rPr lang="en-US" sz="2400" dirty="0"/>
              <a:t>mitotic count &lt;2/10 HPF or ≤2% Ki67 index</a:t>
            </a:r>
          </a:p>
          <a:p>
            <a:pPr marL="109728" indent="0">
              <a:buNone/>
            </a:pPr>
            <a:endParaRPr lang="en-US" sz="2400" dirty="0"/>
          </a:p>
          <a:p>
            <a:pPr algn="l" rtl="0"/>
            <a:r>
              <a:rPr lang="en-US" sz="2400" dirty="0"/>
              <a:t> </a:t>
            </a:r>
            <a:r>
              <a:rPr lang="en-US" sz="2400" u="sng" dirty="0">
                <a:solidFill>
                  <a:srgbClr val="FF0000"/>
                </a:solidFill>
              </a:rPr>
              <a:t>G2 (NET G2): </a:t>
            </a:r>
            <a:r>
              <a:rPr lang="en-US" sz="2400" dirty="0"/>
              <a:t>mitotic count 2-20/10 HPF or 3-20% Ki67 index</a:t>
            </a:r>
          </a:p>
        </p:txBody>
      </p:sp>
    </p:spTree>
    <p:extLst>
      <p:ext uri="{BB962C8B-B14F-4D97-AF65-F5344CB8AC3E}">
        <p14:creationId xmlns:p14="http://schemas.microsoft.com/office/powerpoint/2010/main" val="121089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1504" y="404664"/>
            <a:ext cx="5256584" cy="345620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719" y="3140968"/>
            <a:ext cx="5653281" cy="3717032"/>
          </a:xfrm>
          <a:prstGeom prst="rect">
            <a:avLst/>
          </a:prstGeom>
        </p:spPr>
      </p:pic>
    </p:spTree>
    <p:extLst>
      <p:ext uri="{BB962C8B-B14F-4D97-AF65-F5344CB8AC3E}">
        <p14:creationId xmlns:p14="http://schemas.microsoft.com/office/powerpoint/2010/main" val="192507985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3512" y="620688"/>
            <a:ext cx="8229600" cy="936104"/>
          </a:xfrm>
        </p:spPr>
        <p:txBody>
          <a:bodyPr/>
          <a:lstStyle/>
          <a:p>
            <a:r>
              <a:rPr lang="en-US" b="1" u="sng" dirty="0"/>
              <a:t>Neuroendocrine carcinoma, NOS</a:t>
            </a:r>
            <a:endParaRPr lang="en-US" u="sng" dirty="0"/>
          </a:p>
        </p:txBody>
      </p:sp>
      <p:sp>
        <p:nvSpPr>
          <p:cNvPr id="3" name="Content Placeholder 2"/>
          <p:cNvSpPr>
            <a:spLocks noGrp="1"/>
          </p:cNvSpPr>
          <p:nvPr>
            <p:ph idx="1"/>
          </p:nvPr>
        </p:nvSpPr>
        <p:spPr>
          <a:xfrm>
            <a:off x="1631504" y="1772816"/>
            <a:ext cx="8856984" cy="4320480"/>
          </a:xfrm>
        </p:spPr>
        <p:txBody>
          <a:bodyPr/>
          <a:lstStyle/>
          <a:p>
            <a:pPr marL="109728" indent="0">
              <a:buNone/>
            </a:pPr>
            <a:r>
              <a:rPr lang="en-US" dirty="0" smtClean="0"/>
              <a:t>- Poorly </a:t>
            </a:r>
            <a:r>
              <a:rPr lang="en-US" dirty="0"/>
              <a:t>differentiated, high grade malignant </a:t>
            </a:r>
            <a:r>
              <a:rPr lang="en-US" dirty="0" smtClean="0"/>
              <a:t>neoplasm </a:t>
            </a:r>
          </a:p>
          <a:p>
            <a:pPr marL="109728" indent="0">
              <a:buNone/>
            </a:pPr>
            <a:r>
              <a:rPr lang="en-US" dirty="0" smtClean="0"/>
              <a:t>- Composed </a:t>
            </a:r>
            <a:r>
              <a:rPr lang="en-US" dirty="0"/>
              <a:t>of small, intermediate or large cells, </a:t>
            </a:r>
            <a:endParaRPr lang="en-US" dirty="0" smtClean="0"/>
          </a:p>
          <a:p>
            <a:pPr marL="109728" indent="0">
              <a:buNone/>
            </a:pPr>
            <a:r>
              <a:rPr lang="en-US" dirty="0" smtClean="0"/>
              <a:t>- diffusely </a:t>
            </a:r>
            <a:r>
              <a:rPr lang="en-US" dirty="0"/>
              <a:t>expressing neuroendocrine markers (diffuse staining for </a:t>
            </a:r>
            <a:r>
              <a:rPr lang="en-US" dirty="0" err="1"/>
              <a:t>synaptophysin</a:t>
            </a:r>
            <a:r>
              <a:rPr lang="en-US" dirty="0"/>
              <a:t>; faint or focal staining for </a:t>
            </a:r>
            <a:r>
              <a:rPr lang="en-US" dirty="0" err="1"/>
              <a:t>chromogranin</a:t>
            </a:r>
            <a:r>
              <a:rPr lang="en-US" dirty="0"/>
              <a:t> A</a:t>
            </a:r>
            <a:r>
              <a:rPr lang="en-US" dirty="0" smtClean="0"/>
              <a:t>)</a:t>
            </a:r>
          </a:p>
          <a:p>
            <a:pPr marL="109728" indent="0">
              <a:buNone/>
            </a:pPr>
            <a:r>
              <a:rPr lang="en-US" dirty="0" smtClean="0"/>
              <a:t>- marked </a:t>
            </a:r>
            <a:r>
              <a:rPr lang="en-US" dirty="0"/>
              <a:t>nuclear </a:t>
            </a:r>
            <a:r>
              <a:rPr lang="en-US" dirty="0" err="1"/>
              <a:t>atypia</a:t>
            </a:r>
            <a:r>
              <a:rPr lang="en-US" dirty="0"/>
              <a:t>, multifocal necrosis and a high number of mitoses (&gt; 20 per 10 HPF)</a:t>
            </a:r>
          </a:p>
        </p:txBody>
      </p:sp>
    </p:spTree>
    <p:extLst>
      <p:ext uri="{BB962C8B-B14F-4D97-AF65-F5344CB8AC3E}">
        <p14:creationId xmlns:p14="http://schemas.microsoft.com/office/powerpoint/2010/main" val="401166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2249424"/>
            <a:ext cx="9036496" cy="4325112"/>
          </a:xfrm>
        </p:spPr>
        <p:txBody>
          <a:bodyPr/>
          <a:lstStyle/>
          <a:p>
            <a:pPr marL="109728" indent="0">
              <a:buNone/>
            </a:pPr>
            <a:r>
              <a:rPr lang="en-US" dirty="0" smtClean="0"/>
              <a:t>- Represents </a:t>
            </a:r>
            <a:r>
              <a:rPr lang="en-US" dirty="0"/>
              <a:t>less than 3% of </a:t>
            </a:r>
            <a:r>
              <a:rPr lang="en-US" dirty="0" smtClean="0"/>
              <a:t>pancreatic neuroendocrine tumors</a:t>
            </a:r>
            <a:r>
              <a:rPr lang="en-US" dirty="0"/>
              <a:t/>
            </a:r>
            <a:br>
              <a:rPr lang="en-US" dirty="0"/>
            </a:br>
            <a:r>
              <a:rPr lang="en-US" dirty="0" smtClean="0"/>
              <a:t>- </a:t>
            </a:r>
            <a:r>
              <a:rPr lang="en-US" dirty="0"/>
              <a:t>May produce ACTH</a:t>
            </a:r>
            <a:br>
              <a:rPr lang="en-US" dirty="0"/>
            </a:br>
            <a:r>
              <a:rPr lang="en-US" dirty="0" smtClean="0"/>
              <a:t>- Associated </a:t>
            </a:r>
            <a:r>
              <a:rPr lang="en-US" dirty="0"/>
              <a:t>with </a:t>
            </a:r>
            <a:r>
              <a:rPr lang="en-US" dirty="0" err="1"/>
              <a:t>hypercalcemia</a:t>
            </a:r>
            <a:endParaRPr lang="en-US" dirty="0"/>
          </a:p>
        </p:txBody>
      </p:sp>
      <p:sp>
        <p:nvSpPr>
          <p:cNvPr id="4" name="Title 1"/>
          <p:cNvSpPr>
            <a:spLocks noGrp="1"/>
          </p:cNvSpPr>
          <p:nvPr>
            <p:ph type="title"/>
          </p:nvPr>
        </p:nvSpPr>
        <p:spPr>
          <a:xfrm>
            <a:off x="1775520" y="764704"/>
            <a:ext cx="8229600" cy="1066800"/>
          </a:xfrm>
        </p:spPr>
        <p:txBody>
          <a:bodyPr/>
          <a:lstStyle/>
          <a:p>
            <a:r>
              <a:rPr lang="en-US" b="1" u="sng" dirty="0"/>
              <a:t>Neuroendocrine carcinoma, NOS</a:t>
            </a:r>
            <a:endParaRPr lang="en-US" u="sng" dirty="0"/>
          </a:p>
        </p:txBody>
      </p:sp>
    </p:spTree>
    <p:extLst>
      <p:ext uri="{BB962C8B-B14F-4D97-AF65-F5344CB8AC3E}">
        <p14:creationId xmlns:p14="http://schemas.microsoft.com/office/powerpoint/2010/main" val="1869718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5561" y="836712"/>
            <a:ext cx="5729763" cy="5400600"/>
          </a:xfrm>
        </p:spPr>
      </p:pic>
      <p:sp>
        <p:nvSpPr>
          <p:cNvPr id="5" name="TextBox 4"/>
          <p:cNvSpPr txBox="1"/>
          <p:nvPr/>
        </p:nvSpPr>
        <p:spPr>
          <a:xfrm>
            <a:off x="8040216" y="2564905"/>
            <a:ext cx="2160240" cy="1200329"/>
          </a:xfrm>
          <a:prstGeom prst="rect">
            <a:avLst/>
          </a:prstGeom>
          <a:ln w="3810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b="1" dirty="0"/>
              <a:t>Large number of poorly differentiated fusiform cells and focal necrosis</a:t>
            </a:r>
            <a:endParaRPr lang="en-US" dirty="0"/>
          </a:p>
        </p:txBody>
      </p:sp>
    </p:spTree>
    <p:extLst>
      <p:ext uri="{BB962C8B-B14F-4D97-AF65-F5344CB8AC3E}">
        <p14:creationId xmlns:p14="http://schemas.microsoft.com/office/powerpoint/2010/main" val="474993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820" y="365125"/>
            <a:ext cx="11797048" cy="1325563"/>
          </a:xfrm>
        </p:spPr>
        <p:txBody>
          <a:bodyPr>
            <a:normAutofit/>
          </a:bodyPr>
          <a:lstStyle/>
          <a:p>
            <a:r>
              <a:rPr lang="en-US" sz="3200" b="1" dirty="0"/>
              <a:t>Thyroid cancer </a:t>
            </a:r>
            <a:r>
              <a:rPr lang="en-US" sz="3200" b="1" dirty="0" smtClean="0"/>
              <a:t>– </a:t>
            </a:r>
            <a:r>
              <a:rPr lang="en-US" sz="3200" dirty="0" err="1" smtClean="0"/>
              <a:t>Immunohystochemical</a:t>
            </a:r>
            <a:r>
              <a:rPr lang="en-US" sz="3200" dirty="0" smtClean="0"/>
              <a:t> and molecular characteristics</a:t>
            </a:r>
            <a:endParaRPr lang="en-US" sz="3200" dirty="0"/>
          </a:p>
        </p:txBody>
      </p:sp>
      <p:sp>
        <p:nvSpPr>
          <p:cNvPr id="3" name="Content Placeholder 2"/>
          <p:cNvSpPr>
            <a:spLocks noGrp="1"/>
          </p:cNvSpPr>
          <p:nvPr>
            <p:ph idx="1"/>
          </p:nvPr>
        </p:nvSpPr>
        <p:spPr/>
        <p:txBody>
          <a:bodyPr>
            <a:normAutofit/>
          </a:bodyPr>
          <a:lstStyle/>
          <a:p>
            <a:r>
              <a:rPr lang="en-US" b="1" dirty="0">
                <a:solidFill>
                  <a:srgbClr val="FF0000"/>
                </a:solidFill>
              </a:rPr>
              <a:t>Positive stains</a:t>
            </a:r>
          </a:p>
          <a:p>
            <a:pPr lvl="1"/>
            <a:r>
              <a:rPr lang="en-US" dirty="0">
                <a:hlinkClick r:id="rId2"/>
              </a:rPr>
              <a:t>Thyroglobulin</a:t>
            </a:r>
            <a:r>
              <a:rPr lang="en-US" dirty="0"/>
              <a:t> (even if tumor is necrotic, </a:t>
            </a:r>
            <a:r>
              <a:rPr lang="en-US" sz="1800" dirty="0">
                <a:hlinkClick r:id="rId3"/>
              </a:rPr>
              <a:t>Hum </a:t>
            </a:r>
            <a:r>
              <a:rPr lang="en-US" sz="1800" dirty="0" err="1">
                <a:hlinkClick r:id="rId3"/>
              </a:rPr>
              <a:t>Pathol</a:t>
            </a:r>
            <a:r>
              <a:rPr lang="en-US" sz="1800" dirty="0">
                <a:hlinkClick r:id="rId3"/>
              </a:rPr>
              <a:t> 1999;30:1373</a:t>
            </a:r>
            <a:r>
              <a:rPr lang="en-US" dirty="0"/>
              <a:t>), </a:t>
            </a:r>
            <a:r>
              <a:rPr lang="en-US" dirty="0">
                <a:hlinkClick r:id="rId4"/>
              </a:rPr>
              <a:t>TTF1</a:t>
            </a:r>
            <a:r>
              <a:rPr lang="en-US" dirty="0"/>
              <a:t> </a:t>
            </a:r>
          </a:p>
          <a:p>
            <a:r>
              <a:rPr lang="en-US" b="1" dirty="0">
                <a:solidFill>
                  <a:srgbClr val="FF0000"/>
                </a:solidFill>
              </a:rPr>
              <a:t>Negative stains</a:t>
            </a:r>
          </a:p>
          <a:p>
            <a:pPr lvl="1"/>
            <a:r>
              <a:rPr lang="en-US" dirty="0">
                <a:hlinkClick r:id="rId5"/>
              </a:rPr>
              <a:t>P504S</a:t>
            </a:r>
            <a:r>
              <a:rPr lang="en-US" dirty="0"/>
              <a:t> </a:t>
            </a:r>
            <a:r>
              <a:rPr lang="en-US" sz="2000" dirty="0"/>
              <a:t>(</a:t>
            </a:r>
            <a:r>
              <a:rPr lang="en-US" sz="2000" dirty="0">
                <a:hlinkClick r:id="rId6"/>
              </a:rPr>
              <a:t>Hum </a:t>
            </a:r>
            <a:r>
              <a:rPr lang="en-US" sz="2000" dirty="0" err="1">
                <a:hlinkClick r:id="rId6"/>
              </a:rPr>
              <a:t>Pathol</a:t>
            </a:r>
            <a:r>
              <a:rPr lang="en-US" sz="2000" dirty="0">
                <a:hlinkClick r:id="rId6"/>
              </a:rPr>
              <a:t> 2003;34:792</a:t>
            </a:r>
            <a:r>
              <a:rPr lang="en-US" sz="2000" dirty="0"/>
              <a:t>) </a:t>
            </a:r>
            <a:endParaRPr lang="en-US" dirty="0"/>
          </a:p>
          <a:p>
            <a:r>
              <a:rPr lang="en-US" b="1" dirty="0">
                <a:solidFill>
                  <a:srgbClr val="FF0000"/>
                </a:solidFill>
              </a:rPr>
              <a:t>Molecular / </a:t>
            </a:r>
            <a:r>
              <a:rPr lang="en-US" b="1" dirty="0" err="1">
                <a:solidFill>
                  <a:srgbClr val="FF0000"/>
                </a:solidFill>
              </a:rPr>
              <a:t>cytogenetics</a:t>
            </a:r>
            <a:r>
              <a:rPr lang="en-US" b="1" dirty="0">
                <a:solidFill>
                  <a:srgbClr val="FF0000"/>
                </a:solidFill>
              </a:rPr>
              <a:t> description</a:t>
            </a:r>
          </a:p>
          <a:p>
            <a:pPr lvl="1"/>
            <a:r>
              <a:rPr lang="en-US" dirty="0"/>
              <a:t>Rearrangements of RET-PTC in 40% of papillary carcinomas, rearrangements of PAX8-PPARy in 40% of follicular carcinomas, BRAF mutations in 40 - 60% of papillary carcinomas </a:t>
            </a:r>
            <a:r>
              <a:rPr lang="en-US" sz="2000" dirty="0"/>
              <a:t>(</a:t>
            </a:r>
            <a:r>
              <a:rPr lang="en-US" sz="2000" dirty="0">
                <a:hlinkClick r:id="rId7"/>
              </a:rPr>
              <a:t>Arch </a:t>
            </a:r>
            <a:r>
              <a:rPr lang="en-US" sz="2000" dirty="0" err="1">
                <a:hlinkClick r:id="rId7"/>
              </a:rPr>
              <a:t>Pathol</a:t>
            </a:r>
            <a:r>
              <a:rPr lang="en-US" sz="2000" dirty="0">
                <a:hlinkClick r:id="rId7"/>
              </a:rPr>
              <a:t> Lab Med 2008;132:164</a:t>
            </a:r>
            <a:r>
              <a:rPr lang="en-US" sz="2000" dirty="0"/>
              <a:t>) </a:t>
            </a:r>
          </a:p>
        </p:txBody>
      </p:sp>
    </p:spTree>
    <p:extLst>
      <p:ext uri="{BB962C8B-B14F-4D97-AF65-F5344CB8AC3E}">
        <p14:creationId xmlns:p14="http://schemas.microsoft.com/office/powerpoint/2010/main" val="154997695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51421" y="729864"/>
            <a:ext cx="6743625" cy="5760640"/>
          </a:xfrm>
        </p:spPr>
      </p:pic>
      <p:sp>
        <p:nvSpPr>
          <p:cNvPr id="5" name="TextBox 4"/>
          <p:cNvSpPr txBox="1"/>
          <p:nvPr/>
        </p:nvSpPr>
        <p:spPr>
          <a:xfrm>
            <a:off x="8400256" y="2492896"/>
            <a:ext cx="2123728" cy="2308324"/>
          </a:xfrm>
          <a:prstGeom prst="rect">
            <a:avLst/>
          </a:prstGeom>
          <a:ln w="57150"/>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US" sz="2400" dirty="0"/>
              <a:t>Pancreatic neuroendocrine carcinoma (NEC). Note the very high mitotic rate</a:t>
            </a:r>
          </a:p>
        </p:txBody>
      </p:sp>
    </p:spTree>
    <p:extLst>
      <p:ext uri="{BB962C8B-B14F-4D97-AF65-F5344CB8AC3E}">
        <p14:creationId xmlns:p14="http://schemas.microsoft.com/office/powerpoint/2010/main" val="3463671476"/>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528"/>
          <a:stretch/>
        </p:blipFill>
        <p:spPr>
          <a:xfrm>
            <a:off x="0" y="151371"/>
            <a:ext cx="11642501" cy="6583680"/>
          </a:xfrm>
        </p:spPr>
      </p:pic>
    </p:spTree>
    <p:extLst>
      <p:ext uri="{BB962C8B-B14F-4D97-AF65-F5344CB8AC3E}">
        <p14:creationId xmlns:p14="http://schemas.microsoft.com/office/powerpoint/2010/main" val="778675774"/>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692696"/>
            <a:ext cx="8229600" cy="1066800"/>
          </a:xfrm>
        </p:spPr>
        <p:txBody>
          <a:bodyPr>
            <a:normAutofit/>
          </a:bodyPr>
          <a:lstStyle/>
          <a:p>
            <a:r>
              <a:rPr lang="en-US" b="1" u="sng" dirty="0" err="1"/>
              <a:t>Insulinoma</a:t>
            </a:r>
            <a:r>
              <a:rPr lang="en-US" b="1" u="sng" dirty="0"/>
              <a:t> (beta cell tumor</a:t>
            </a:r>
            <a:r>
              <a:rPr lang="en-US" b="1" u="sng" dirty="0" smtClean="0"/>
              <a:t>)</a:t>
            </a:r>
            <a:endParaRPr lang="en-US" u="sng" dirty="0"/>
          </a:p>
        </p:txBody>
      </p:sp>
      <p:sp>
        <p:nvSpPr>
          <p:cNvPr id="3" name="Content Placeholder 2"/>
          <p:cNvSpPr>
            <a:spLocks noGrp="1"/>
          </p:cNvSpPr>
          <p:nvPr>
            <p:ph idx="1"/>
          </p:nvPr>
        </p:nvSpPr>
        <p:spPr>
          <a:xfrm>
            <a:off x="1919536" y="1772816"/>
            <a:ext cx="8568952" cy="4824536"/>
          </a:xfrm>
        </p:spPr>
        <p:txBody>
          <a:bodyPr>
            <a:normAutofit/>
          </a:bodyPr>
          <a:lstStyle/>
          <a:p>
            <a:pPr algn="l" rtl="0"/>
            <a:r>
              <a:rPr lang="en-US" u="sng" dirty="0">
                <a:solidFill>
                  <a:srgbClr val="FF0000"/>
                </a:solidFill>
                <a:effectLst>
                  <a:outerShdw blurRad="38100" dist="38100" dir="2700000" algn="tl">
                    <a:srgbClr val="000000">
                      <a:alpha val="43137"/>
                    </a:srgbClr>
                  </a:outerShdw>
                </a:effectLst>
              </a:rPr>
              <a:t>Functionally active </a:t>
            </a:r>
            <a:r>
              <a:rPr lang="en-US" dirty="0"/>
              <a:t>and commonly benign endocrine </a:t>
            </a:r>
            <a:r>
              <a:rPr lang="en-US" dirty="0" err="1"/>
              <a:t>tumour</a:t>
            </a:r>
            <a:r>
              <a:rPr lang="en-US" dirty="0"/>
              <a:t> of the pancreas with evidence of beta cell differentiation and clinical hypoglycemia due to inappropriate secretion of </a:t>
            </a:r>
            <a:r>
              <a:rPr lang="en-US" dirty="0" smtClean="0"/>
              <a:t>insulin </a:t>
            </a:r>
          </a:p>
          <a:p>
            <a:pPr marL="109728" indent="0">
              <a:buNone/>
            </a:pPr>
            <a:endParaRPr lang="en-US" dirty="0"/>
          </a:p>
          <a:p>
            <a:pPr algn="l" rtl="0"/>
            <a:r>
              <a:rPr lang="en-US" dirty="0" smtClean="0"/>
              <a:t>Only 7-10</a:t>
            </a:r>
            <a:r>
              <a:rPr lang="en-US" dirty="0"/>
              <a:t>% have malignant behavior </a:t>
            </a:r>
            <a:endParaRPr lang="en-US" dirty="0" smtClean="0"/>
          </a:p>
          <a:p>
            <a:pPr algn="l" rtl="0"/>
            <a:endParaRPr lang="en-US" dirty="0"/>
          </a:p>
          <a:p>
            <a:pPr algn="l" rtl="0"/>
            <a:r>
              <a:rPr lang="en-US" dirty="0"/>
              <a:t>Whipple’s </a:t>
            </a:r>
            <a:r>
              <a:rPr lang="en-US" dirty="0" smtClean="0"/>
              <a:t>triad</a:t>
            </a:r>
            <a:r>
              <a:rPr lang="en-US" dirty="0"/>
              <a:t> </a:t>
            </a:r>
          </a:p>
        </p:txBody>
      </p:sp>
    </p:spTree>
    <p:extLst>
      <p:ext uri="{BB962C8B-B14F-4D97-AF65-F5344CB8AC3E}">
        <p14:creationId xmlns:p14="http://schemas.microsoft.com/office/powerpoint/2010/main" val="379614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27648" y="1916832"/>
            <a:ext cx="6600560" cy="4334892"/>
          </a:xfrm>
        </p:spPr>
      </p:pic>
      <p:sp>
        <p:nvSpPr>
          <p:cNvPr id="4" name="Title 1"/>
          <p:cNvSpPr>
            <a:spLocks noGrp="1"/>
          </p:cNvSpPr>
          <p:nvPr>
            <p:ph type="title"/>
          </p:nvPr>
        </p:nvSpPr>
        <p:spPr>
          <a:xfrm>
            <a:off x="1919536" y="692696"/>
            <a:ext cx="8229600" cy="1066800"/>
          </a:xfrm>
        </p:spPr>
        <p:txBody>
          <a:bodyPr>
            <a:normAutofit/>
          </a:bodyPr>
          <a:lstStyle/>
          <a:p>
            <a:r>
              <a:rPr lang="en-US" b="1" u="sng" dirty="0" err="1"/>
              <a:t>Insulinoma</a:t>
            </a:r>
            <a:r>
              <a:rPr lang="en-US" b="1" u="sng" dirty="0"/>
              <a:t> (beta cell tumor</a:t>
            </a:r>
            <a:r>
              <a:rPr lang="en-US" b="1" u="sng" dirty="0" smtClean="0"/>
              <a:t>)</a:t>
            </a:r>
            <a:endParaRPr lang="en-US" u="sng" dirty="0"/>
          </a:p>
        </p:txBody>
      </p:sp>
    </p:spTree>
    <p:extLst>
      <p:ext uri="{BB962C8B-B14F-4D97-AF65-F5344CB8AC3E}">
        <p14:creationId xmlns:p14="http://schemas.microsoft.com/office/powerpoint/2010/main" val="74644918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83633" y="1988840"/>
            <a:ext cx="6730505" cy="4324350"/>
          </a:xfrm>
        </p:spPr>
      </p:pic>
      <p:sp>
        <p:nvSpPr>
          <p:cNvPr id="4" name="Title 1"/>
          <p:cNvSpPr>
            <a:spLocks noGrp="1"/>
          </p:cNvSpPr>
          <p:nvPr>
            <p:ph type="title"/>
          </p:nvPr>
        </p:nvSpPr>
        <p:spPr>
          <a:xfrm>
            <a:off x="1992313" y="692150"/>
            <a:ext cx="8229600" cy="1066800"/>
          </a:xfrm>
        </p:spPr>
        <p:txBody>
          <a:bodyPr>
            <a:normAutofit/>
          </a:bodyPr>
          <a:lstStyle/>
          <a:p>
            <a:r>
              <a:rPr lang="en-US" b="1" u="sng" dirty="0" err="1"/>
              <a:t>Insulinoma</a:t>
            </a:r>
            <a:r>
              <a:rPr lang="en-US" b="1" u="sng" dirty="0"/>
              <a:t> (beta cell tumor</a:t>
            </a:r>
            <a:r>
              <a:rPr lang="en-US" b="1" u="sng" dirty="0" smtClean="0"/>
              <a:t>)</a:t>
            </a:r>
            <a:endParaRPr lang="en-US" u="sng" dirty="0"/>
          </a:p>
        </p:txBody>
      </p:sp>
    </p:spTree>
    <p:extLst>
      <p:ext uri="{BB962C8B-B14F-4D97-AF65-F5344CB8AC3E}">
        <p14:creationId xmlns:p14="http://schemas.microsoft.com/office/powerpoint/2010/main" val="283465554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620688"/>
            <a:ext cx="8229600" cy="1066800"/>
          </a:xfrm>
        </p:spPr>
        <p:txBody>
          <a:bodyPr>
            <a:normAutofit/>
          </a:bodyPr>
          <a:lstStyle/>
          <a:p>
            <a:pPr rtl="0"/>
            <a:r>
              <a:rPr lang="en-US" b="1" u="sng" dirty="0" smtClean="0"/>
              <a:t>-</a:t>
            </a:r>
            <a:r>
              <a:rPr lang="en-US" b="1" u="sng" dirty="0" err="1" smtClean="0"/>
              <a:t>Gastrinoma</a:t>
            </a:r>
            <a:r>
              <a:rPr lang="en-US" b="1" u="sng" dirty="0" smtClean="0"/>
              <a:t> </a:t>
            </a:r>
            <a:r>
              <a:rPr lang="en-US" b="1" u="sng" dirty="0"/>
              <a:t>(G cell tumor</a:t>
            </a:r>
            <a:r>
              <a:rPr lang="en-US" b="1" u="sng" dirty="0" smtClean="0"/>
              <a:t>)</a:t>
            </a:r>
            <a:endParaRPr lang="en-US" b="1" u="sng" dirty="0"/>
          </a:p>
        </p:txBody>
      </p:sp>
      <p:sp>
        <p:nvSpPr>
          <p:cNvPr id="3" name="Content Placeholder 2"/>
          <p:cNvSpPr>
            <a:spLocks noGrp="1"/>
          </p:cNvSpPr>
          <p:nvPr>
            <p:ph idx="1"/>
          </p:nvPr>
        </p:nvSpPr>
        <p:spPr>
          <a:xfrm>
            <a:off x="1981200" y="2249424"/>
            <a:ext cx="8229600" cy="3195800"/>
          </a:xfrm>
        </p:spPr>
        <p:txBody>
          <a:bodyPr/>
          <a:lstStyle/>
          <a:p>
            <a:pPr algn="l" rtl="0"/>
            <a:r>
              <a:rPr lang="en-US" dirty="0"/>
              <a:t>Functionally active and usually malignant endocrine </a:t>
            </a:r>
            <a:r>
              <a:rPr lang="en-US" dirty="0" err="1"/>
              <a:t>tumour</a:t>
            </a:r>
            <a:r>
              <a:rPr lang="en-US" dirty="0"/>
              <a:t> with clinical symptoms due to inappropriate secretion of </a:t>
            </a:r>
            <a:r>
              <a:rPr lang="en-US" dirty="0" smtClean="0"/>
              <a:t>gastrin</a:t>
            </a:r>
          </a:p>
          <a:p>
            <a:pPr algn="l" rtl="0"/>
            <a:endParaRPr lang="en-US" dirty="0"/>
          </a:p>
          <a:p>
            <a:pPr marL="109728" indent="0">
              <a:buNone/>
            </a:pPr>
            <a:r>
              <a:rPr lang="en-US" dirty="0" smtClean="0"/>
              <a:t> </a:t>
            </a:r>
          </a:p>
          <a:p>
            <a:pPr algn="l" rtl="0"/>
            <a:r>
              <a:rPr lang="en-US" dirty="0" smtClean="0"/>
              <a:t>ZES</a:t>
            </a:r>
          </a:p>
          <a:p>
            <a:pPr algn="l" rtl="0"/>
            <a:endParaRPr lang="en-US" dirty="0"/>
          </a:p>
        </p:txBody>
      </p:sp>
    </p:spTree>
    <p:extLst>
      <p:ext uri="{BB962C8B-B14F-4D97-AF65-F5344CB8AC3E}">
        <p14:creationId xmlns:p14="http://schemas.microsoft.com/office/powerpoint/2010/main" val="3251108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692696"/>
            <a:ext cx="8229600" cy="1066800"/>
          </a:xfrm>
        </p:spPr>
        <p:txBody>
          <a:bodyPr/>
          <a:lstStyle/>
          <a:p>
            <a:r>
              <a:rPr lang="en-US" b="1" u="sng" dirty="0" err="1" smtClean="0"/>
              <a:t>Gastrinoma</a:t>
            </a:r>
            <a:r>
              <a:rPr lang="en-US" b="1" u="sng" dirty="0" smtClean="0"/>
              <a:t>: C/P</a:t>
            </a:r>
            <a:endParaRPr lang="en-US" b="1" u="sng" dirty="0"/>
          </a:p>
        </p:txBody>
      </p:sp>
      <p:sp>
        <p:nvSpPr>
          <p:cNvPr id="3" name="Content Placeholder 2"/>
          <p:cNvSpPr>
            <a:spLocks noGrp="1"/>
          </p:cNvSpPr>
          <p:nvPr>
            <p:ph idx="1"/>
          </p:nvPr>
        </p:nvSpPr>
        <p:spPr>
          <a:xfrm>
            <a:off x="1991544" y="1772816"/>
            <a:ext cx="8229600" cy="5085184"/>
          </a:xfrm>
        </p:spPr>
        <p:txBody>
          <a:bodyPr>
            <a:normAutofit lnSpcReduction="10000"/>
          </a:bodyPr>
          <a:lstStyle/>
          <a:p>
            <a:pPr algn="l" rtl="0"/>
            <a:r>
              <a:rPr lang="en-US" dirty="0"/>
              <a:t>Associated with </a:t>
            </a:r>
            <a:r>
              <a:rPr lang="en-US" dirty="0" err="1"/>
              <a:t>hypersecretion</a:t>
            </a:r>
            <a:r>
              <a:rPr lang="en-US" dirty="0"/>
              <a:t> of gastric acid and severe peptic </a:t>
            </a:r>
            <a:r>
              <a:rPr lang="en-US" dirty="0" smtClean="0"/>
              <a:t>ulceration</a:t>
            </a:r>
            <a:endParaRPr lang="en-US" dirty="0"/>
          </a:p>
          <a:p>
            <a:pPr algn="l" rtl="0"/>
            <a:r>
              <a:rPr lang="en-US" dirty="0" smtClean="0"/>
              <a:t>90</a:t>
            </a:r>
            <a:r>
              <a:rPr lang="en-US" dirty="0"/>
              <a:t>% have ulcers; 85% in duodenum/jejunum, 15% in </a:t>
            </a:r>
            <a:r>
              <a:rPr lang="en-US" dirty="0" smtClean="0"/>
              <a:t>stomach</a:t>
            </a:r>
            <a:endParaRPr lang="en-US" dirty="0"/>
          </a:p>
          <a:p>
            <a:pPr algn="l" rtl="0"/>
            <a:r>
              <a:rPr lang="en-US" dirty="0" smtClean="0"/>
              <a:t> </a:t>
            </a:r>
            <a:r>
              <a:rPr lang="en-US" dirty="0"/>
              <a:t>50% have </a:t>
            </a:r>
            <a:r>
              <a:rPr lang="en-US" dirty="0" smtClean="0"/>
              <a:t>diarrhea</a:t>
            </a:r>
            <a:endParaRPr lang="en-US" dirty="0"/>
          </a:p>
          <a:p>
            <a:pPr algn="l" rtl="0"/>
            <a:r>
              <a:rPr lang="en-US" dirty="0" smtClean="0"/>
              <a:t> </a:t>
            </a:r>
            <a:r>
              <a:rPr lang="en-US" dirty="0"/>
              <a:t>Tumors usually in pancreas or duodenum </a:t>
            </a:r>
            <a:r>
              <a:rPr lang="en-US" dirty="0" err="1" smtClean="0"/>
              <a:t>peripancreatic</a:t>
            </a:r>
            <a:r>
              <a:rPr lang="en-US" dirty="0" smtClean="0"/>
              <a:t> </a:t>
            </a:r>
            <a:r>
              <a:rPr lang="en-US" dirty="0"/>
              <a:t>soft tissue, gastric </a:t>
            </a:r>
            <a:r>
              <a:rPr lang="en-US" dirty="0" err="1" smtClean="0"/>
              <a:t>antrum</a:t>
            </a:r>
            <a:r>
              <a:rPr lang="en-US" dirty="0" smtClean="0"/>
              <a:t> </a:t>
            </a:r>
            <a:endParaRPr lang="en-US" dirty="0"/>
          </a:p>
          <a:p>
            <a:pPr algn="l" rtl="0"/>
            <a:r>
              <a:rPr lang="en-US" dirty="0" smtClean="0"/>
              <a:t>Also </a:t>
            </a:r>
            <a:r>
              <a:rPr lang="en-US" dirty="0"/>
              <a:t>ovary, mesentery, liver, intra-abdominal lymph nodes (unclear if due to ectopic pancreatic tissue or </a:t>
            </a:r>
            <a:r>
              <a:rPr lang="en-US" dirty="0" smtClean="0"/>
              <a:t>metastases)</a:t>
            </a:r>
            <a:endParaRPr lang="en-US" dirty="0"/>
          </a:p>
          <a:p>
            <a:pPr algn="l" rtl="0"/>
            <a:r>
              <a:rPr lang="en-US" dirty="0" smtClean="0"/>
              <a:t>50</a:t>
            </a:r>
            <a:r>
              <a:rPr lang="en-US" dirty="0"/>
              <a:t>% are locally invasive or metastatic at diagnosis</a:t>
            </a:r>
            <a:br>
              <a:rPr lang="en-US" dirty="0"/>
            </a:br>
            <a:endParaRPr lang="en-US" dirty="0"/>
          </a:p>
        </p:txBody>
      </p:sp>
    </p:spTree>
    <p:extLst>
      <p:ext uri="{BB962C8B-B14F-4D97-AF65-F5344CB8AC3E}">
        <p14:creationId xmlns:p14="http://schemas.microsoft.com/office/powerpoint/2010/main" val="93205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620688"/>
            <a:ext cx="8229600" cy="1066800"/>
          </a:xfrm>
        </p:spPr>
        <p:txBody>
          <a:bodyPr/>
          <a:lstStyle/>
          <a:p>
            <a:r>
              <a:rPr lang="en-US" b="1" u="sng" dirty="0" err="1"/>
              <a:t>Gastrinoma</a:t>
            </a:r>
            <a:r>
              <a:rPr lang="en-US" b="1" u="sng" dirty="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47529" y="1844825"/>
            <a:ext cx="6157917" cy="4325937"/>
          </a:xfrm>
        </p:spPr>
      </p:pic>
      <p:sp>
        <p:nvSpPr>
          <p:cNvPr id="5" name="TextBox 4"/>
          <p:cNvSpPr txBox="1"/>
          <p:nvPr/>
        </p:nvSpPr>
        <p:spPr>
          <a:xfrm>
            <a:off x="8112224" y="2780928"/>
            <a:ext cx="2160240" cy="1754326"/>
          </a:xfrm>
          <a:prstGeom prst="rect">
            <a:avLst/>
          </a:prstGeom>
          <a:ln w="38100"/>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dirty="0"/>
              <a:t>Malignant tumor has trabecular pattern, hyaline and fibrous tissue between epithelial cell cords</a:t>
            </a:r>
            <a:endParaRPr lang="en-US" dirty="0"/>
          </a:p>
        </p:txBody>
      </p:sp>
    </p:spTree>
    <p:extLst>
      <p:ext uri="{BB962C8B-B14F-4D97-AF65-F5344CB8AC3E}">
        <p14:creationId xmlns:p14="http://schemas.microsoft.com/office/powerpoint/2010/main" val="3157756387"/>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548680"/>
            <a:ext cx="8229600" cy="1066800"/>
          </a:xfrm>
        </p:spPr>
        <p:txBody>
          <a:bodyPr/>
          <a:lstStyle/>
          <a:p>
            <a:r>
              <a:rPr lang="en-US" b="1" u="sng" dirty="0" err="1" smtClean="0"/>
              <a:t>Glucagonoma</a:t>
            </a:r>
            <a:r>
              <a:rPr lang="en-US" b="1" u="sng" dirty="0" smtClean="0"/>
              <a:t>: </a:t>
            </a:r>
            <a:endParaRPr lang="en-US" b="1" u="sng" dirty="0"/>
          </a:p>
        </p:txBody>
      </p:sp>
      <p:sp>
        <p:nvSpPr>
          <p:cNvPr id="3" name="Content Placeholder 2"/>
          <p:cNvSpPr>
            <a:spLocks noGrp="1"/>
          </p:cNvSpPr>
          <p:nvPr>
            <p:ph idx="1"/>
          </p:nvPr>
        </p:nvSpPr>
        <p:spPr>
          <a:xfrm>
            <a:off x="1991544" y="1916832"/>
            <a:ext cx="8229600" cy="4325112"/>
          </a:xfrm>
        </p:spPr>
        <p:txBody>
          <a:bodyPr/>
          <a:lstStyle/>
          <a:p>
            <a:pPr algn="l" rtl="0"/>
            <a:r>
              <a:rPr lang="en-US" dirty="0"/>
              <a:t>Rare </a:t>
            </a:r>
            <a:endParaRPr lang="en-US" dirty="0" smtClean="0"/>
          </a:p>
          <a:p>
            <a:pPr marL="109728" indent="0">
              <a:buNone/>
            </a:pPr>
            <a:endParaRPr lang="en-US" dirty="0" smtClean="0"/>
          </a:p>
          <a:p>
            <a:pPr algn="l" rtl="0"/>
            <a:r>
              <a:rPr lang="en-US" dirty="0"/>
              <a:t>A</a:t>
            </a:r>
            <a:r>
              <a:rPr lang="en-US" dirty="0" smtClean="0"/>
              <a:t>rising </a:t>
            </a:r>
            <a:r>
              <a:rPr lang="en-US" dirty="0"/>
              <a:t>from alpha cells of pancreas; often displays vascular invasion and may </a:t>
            </a:r>
            <a:r>
              <a:rPr lang="en-US" dirty="0" smtClean="0"/>
              <a:t>metastasize</a:t>
            </a:r>
          </a:p>
          <a:p>
            <a:pPr algn="l" rtl="0"/>
            <a:endParaRPr lang="en-US" dirty="0"/>
          </a:p>
          <a:p>
            <a:pPr algn="l" rtl="0"/>
            <a:r>
              <a:rPr lang="en-US" dirty="0" smtClean="0"/>
              <a:t>Adult </a:t>
            </a:r>
            <a:r>
              <a:rPr lang="en-US" dirty="0"/>
              <a:t>females, age 40+</a:t>
            </a:r>
            <a:br>
              <a:rPr lang="en-US" dirty="0"/>
            </a:br>
            <a:endParaRPr lang="en-US" dirty="0"/>
          </a:p>
        </p:txBody>
      </p:sp>
    </p:spTree>
    <p:extLst>
      <p:ext uri="{BB962C8B-B14F-4D97-AF65-F5344CB8AC3E}">
        <p14:creationId xmlns:p14="http://schemas.microsoft.com/office/powerpoint/2010/main" val="3321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404664"/>
            <a:ext cx="8229600" cy="1066800"/>
          </a:xfrm>
        </p:spPr>
        <p:txBody>
          <a:bodyPr>
            <a:noAutofit/>
          </a:bodyPr>
          <a:lstStyle/>
          <a:p>
            <a:pPr algn="ctr"/>
            <a:r>
              <a:rPr lang="en-US" sz="5400" b="1" u="sng" dirty="0"/>
              <a:t>Types </a:t>
            </a:r>
            <a:endParaRPr lang="en-US" sz="7200" b="1" u="sng" dirty="0"/>
          </a:p>
        </p:txBody>
      </p:sp>
      <p:graphicFrame>
        <p:nvGraphicFramePr>
          <p:cNvPr id="4" name="Content Placeholder 3"/>
          <p:cNvGraphicFramePr>
            <a:graphicFrameLocks noGrp="1"/>
          </p:cNvGraphicFramePr>
          <p:nvPr>
            <p:ph idx="1"/>
            <p:extLst/>
          </p:nvPr>
        </p:nvGraphicFramePr>
        <p:xfrm>
          <a:off x="1991544" y="2060848"/>
          <a:ext cx="8435280" cy="3695294"/>
        </p:xfrm>
        <a:graphic>
          <a:graphicData uri="http://schemas.openxmlformats.org/drawingml/2006/table">
            <a:tbl>
              <a:tblPr firstRow="1" bandRow="1">
                <a:tableStyleId>{5C22544A-7EE6-4342-B048-85BDC9FD1C3A}</a:tableStyleId>
              </a:tblPr>
              <a:tblGrid>
                <a:gridCol w="4217640"/>
                <a:gridCol w="4217640"/>
              </a:tblGrid>
              <a:tr h="906984">
                <a:tc>
                  <a:txBody>
                    <a:bodyPr/>
                    <a:lstStyle/>
                    <a:p>
                      <a:pPr algn="ctr"/>
                      <a:r>
                        <a:rPr kumimoji="0" lang="en-US" sz="1800" b="1" kern="1200" dirty="0" err="1" smtClean="0">
                          <a:solidFill>
                            <a:schemeClr val="lt1"/>
                          </a:solidFill>
                          <a:effectLst/>
                          <a:latin typeface="+mn-lt"/>
                          <a:ea typeface="+mn-ea"/>
                          <a:cs typeface="+mn-cs"/>
                        </a:rPr>
                        <a:t>Glucagonoma</a:t>
                      </a:r>
                      <a:r>
                        <a:rPr kumimoji="0" lang="en-US" sz="1800" b="1" kern="1200" dirty="0" smtClean="0">
                          <a:solidFill>
                            <a:schemeClr val="lt1"/>
                          </a:solidFill>
                          <a:effectLst/>
                          <a:latin typeface="+mn-lt"/>
                          <a:ea typeface="+mn-ea"/>
                          <a:cs typeface="+mn-cs"/>
                        </a:rPr>
                        <a:t> syndrome</a:t>
                      </a:r>
                      <a:endParaRPr lang="en-US" dirty="0"/>
                    </a:p>
                  </a:txBody>
                  <a:tcPr/>
                </a:tc>
                <a:tc>
                  <a:txBody>
                    <a:bodyPr/>
                    <a:lstStyle/>
                    <a:p>
                      <a:pPr algn="ctr"/>
                      <a:r>
                        <a:rPr kumimoji="0" lang="en-US" sz="1800" b="1" kern="1200" dirty="0" smtClean="0">
                          <a:solidFill>
                            <a:schemeClr val="lt1"/>
                          </a:solidFill>
                          <a:effectLst/>
                          <a:latin typeface="+mn-lt"/>
                          <a:ea typeface="+mn-ea"/>
                          <a:cs typeface="+mn-cs"/>
                        </a:rPr>
                        <a:t>Multiple small tumors with </a:t>
                      </a:r>
                      <a:r>
                        <a:rPr kumimoji="0" lang="en-US" sz="1800" b="1" kern="1200" dirty="0" err="1" smtClean="0">
                          <a:solidFill>
                            <a:schemeClr val="lt1"/>
                          </a:solidFill>
                          <a:effectLst/>
                          <a:latin typeface="+mn-lt"/>
                          <a:ea typeface="+mn-ea"/>
                          <a:cs typeface="+mn-cs"/>
                        </a:rPr>
                        <a:t>gyriform</a:t>
                      </a:r>
                      <a:r>
                        <a:rPr kumimoji="0" lang="en-US" sz="1800" b="1" kern="1200" dirty="0" smtClean="0">
                          <a:solidFill>
                            <a:schemeClr val="lt1"/>
                          </a:solidFill>
                          <a:effectLst/>
                          <a:latin typeface="+mn-lt"/>
                          <a:ea typeface="+mn-ea"/>
                          <a:cs typeface="+mn-cs"/>
                        </a:rPr>
                        <a:t> growth pattern</a:t>
                      </a:r>
                      <a:endParaRPr lang="en-US" dirty="0"/>
                    </a:p>
                  </a:txBody>
                  <a:tcPr/>
                </a:tc>
              </a:tr>
              <a:tr h="525475">
                <a:tc>
                  <a:txBody>
                    <a:bodyPr/>
                    <a:lstStyle/>
                    <a:p>
                      <a:pPr algn="ctr"/>
                      <a:r>
                        <a:rPr kumimoji="0" lang="en-US" sz="1800" kern="1200" dirty="0" smtClean="0">
                          <a:solidFill>
                            <a:schemeClr val="dk1"/>
                          </a:solidFill>
                          <a:effectLst/>
                          <a:latin typeface="+mn-lt"/>
                          <a:ea typeface="+mn-ea"/>
                          <a:cs typeface="+mn-cs"/>
                        </a:rPr>
                        <a:t>High incidence of malignancy</a:t>
                      </a:r>
                      <a:endParaRPr lang="en-US" dirty="0"/>
                    </a:p>
                  </a:txBody>
                  <a:tcPr/>
                </a:tc>
                <a:tc>
                  <a:txBody>
                    <a:bodyPr/>
                    <a:lstStyle/>
                    <a:p>
                      <a:pPr algn="ctr"/>
                      <a:r>
                        <a:rPr kumimoji="0" lang="en-US" sz="1800" kern="1200" dirty="0" smtClean="0">
                          <a:solidFill>
                            <a:schemeClr val="dk1"/>
                          </a:solidFill>
                          <a:effectLst/>
                          <a:latin typeface="+mn-lt"/>
                          <a:ea typeface="+mn-ea"/>
                          <a:cs typeface="+mn-cs"/>
                        </a:rPr>
                        <a:t> Nearly always benign</a:t>
                      </a:r>
                      <a:endParaRPr lang="en-US" dirty="0"/>
                    </a:p>
                  </a:txBody>
                  <a:tcPr/>
                </a:tc>
              </a:tr>
              <a:tr h="525475">
                <a:tc>
                  <a:txBody>
                    <a:bodyPr/>
                    <a:lstStyle/>
                    <a:p>
                      <a:pPr algn="ctr"/>
                      <a:r>
                        <a:rPr kumimoji="0" lang="en-US" sz="1800" kern="1200" dirty="0" err="1" smtClean="0">
                          <a:solidFill>
                            <a:schemeClr val="dk1"/>
                          </a:solidFill>
                          <a:effectLst/>
                          <a:latin typeface="+mn-lt"/>
                          <a:ea typeface="+mn-ea"/>
                          <a:cs typeface="+mn-cs"/>
                        </a:rPr>
                        <a:t>Necrolytic</a:t>
                      </a:r>
                      <a:r>
                        <a:rPr kumimoji="0" lang="en-US" sz="1800" kern="1200" dirty="0" smtClean="0">
                          <a:solidFill>
                            <a:schemeClr val="dk1"/>
                          </a:solidFill>
                          <a:effectLst/>
                          <a:latin typeface="+mn-lt"/>
                          <a:ea typeface="+mn-ea"/>
                          <a:cs typeface="+mn-cs"/>
                        </a:rPr>
                        <a:t> migratory erythema</a:t>
                      </a:r>
                      <a:br>
                        <a:rPr kumimoji="0" lang="en-US" sz="1800" kern="1200" dirty="0" smtClean="0">
                          <a:solidFill>
                            <a:schemeClr val="dk1"/>
                          </a:solidFill>
                          <a:effectLst/>
                          <a:latin typeface="+mn-lt"/>
                          <a:ea typeface="+mn-ea"/>
                          <a:cs typeface="+mn-cs"/>
                        </a:rPr>
                      </a:br>
                      <a:r>
                        <a:rPr kumimoji="0" lang="en-US" sz="1800" kern="1200" dirty="0" smtClean="0">
                          <a:solidFill>
                            <a:schemeClr val="dk1"/>
                          </a:solidFill>
                          <a:effectLst/>
                          <a:latin typeface="+mn-lt"/>
                          <a:ea typeface="+mn-ea"/>
                          <a:cs typeface="+mn-cs"/>
                        </a:rPr>
                        <a:t>Sore red tongue, angular stomatitis</a:t>
                      </a:r>
                      <a:br>
                        <a:rPr kumimoji="0" lang="en-US" sz="1800" kern="1200" dirty="0" smtClean="0">
                          <a:solidFill>
                            <a:schemeClr val="dk1"/>
                          </a:solidFill>
                          <a:effectLst/>
                          <a:latin typeface="+mn-lt"/>
                          <a:ea typeface="+mn-ea"/>
                          <a:cs typeface="+mn-cs"/>
                        </a:rPr>
                      </a:br>
                      <a:r>
                        <a:rPr kumimoji="0" lang="en-US" sz="1800" kern="1200" dirty="0" smtClean="0">
                          <a:solidFill>
                            <a:schemeClr val="dk1"/>
                          </a:solidFill>
                          <a:effectLst/>
                          <a:latin typeface="+mn-lt"/>
                          <a:ea typeface="+mn-ea"/>
                          <a:cs typeface="+mn-cs"/>
                        </a:rPr>
                        <a:t>Severe weight loss, depression</a:t>
                      </a:r>
                      <a:br>
                        <a:rPr kumimoji="0" lang="en-US" sz="1800" kern="1200" dirty="0" smtClean="0">
                          <a:solidFill>
                            <a:schemeClr val="dk1"/>
                          </a:solidFill>
                          <a:effectLst/>
                          <a:latin typeface="+mn-lt"/>
                          <a:ea typeface="+mn-ea"/>
                          <a:cs typeface="+mn-cs"/>
                        </a:rPr>
                      </a:br>
                      <a:r>
                        <a:rPr kumimoji="0" lang="en-US" sz="1800" kern="1200" dirty="0" smtClean="0">
                          <a:solidFill>
                            <a:schemeClr val="dk1"/>
                          </a:solidFill>
                          <a:effectLst/>
                          <a:latin typeface="+mn-lt"/>
                          <a:ea typeface="+mn-ea"/>
                          <a:cs typeface="+mn-cs"/>
                        </a:rPr>
                        <a:t>Deep venous </a:t>
                      </a:r>
                      <a:r>
                        <a:rPr kumimoji="0" lang="en-US" sz="1800" kern="1200" dirty="0" err="1" smtClean="0">
                          <a:solidFill>
                            <a:schemeClr val="dk1"/>
                          </a:solidFill>
                          <a:effectLst/>
                          <a:latin typeface="+mn-lt"/>
                          <a:ea typeface="+mn-ea"/>
                          <a:cs typeface="+mn-cs"/>
                        </a:rPr>
                        <a:t>thromboses</a:t>
                      </a:r>
                      <a:r>
                        <a:rPr kumimoji="0" lang="en-US" sz="1800" kern="1200" dirty="0" smtClean="0">
                          <a:solidFill>
                            <a:schemeClr val="dk1"/>
                          </a:solidFill>
                          <a:effectLst/>
                          <a:latin typeface="+mn-lt"/>
                          <a:ea typeface="+mn-ea"/>
                          <a:cs typeface="+mn-cs"/>
                        </a:rPr>
                        <a:t/>
                      </a:r>
                      <a:br>
                        <a:rPr kumimoji="0" lang="en-US" sz="1800" kern="1200" dirty="0" smtClean="0">
                          <a:solidFill>
                            <a:schemeClr val="dk1"/>
                          </a:solidFill>
                          <a:effectLst/>
                          <a:latin typeface="+mn-lt"/>
                          <a:ea typeface="+mn-ea"/>
                          <a:cs typeface="+mn-cs"/>
                        </a:rPr>
                      </a:br>
                      <a:r>
                        <a:rPr kumimoji="0" lang="en-US" sz="1800" kern="1200" dirty="0" smtClean="0">
                          <a:solidFill>
                            <a:schemeClr val="dk1"/>
                          </a:solidFill>
                          <a:effectLst/>
                          <a:latin typeface="+mn-lt"/>
                          <a:ea typeface="+mn-ea"/>
                          <a:cs typeface="+mn-cs"/>
                        </a:rPr>
                        <a:t>May develop overwhelming infection</a:t>
                      </a:r>
                      <a:br>
                        <a:rPr kumimoji="0" lang="en-US" sz="1800" kern="1200" dirty="0" smtClean="0">
                          <a:solidFill>
                            <a:schemeClr val="dk1"/>
                          </a:solidFill>
                          <a:effectLst/>
                          <a:latin typeface="+mn-lt"/>
                          <a:ea typeface="+mn-ea"/>
                          <a:cs typeface="+mn-cs"/>
                        </a:rPr>
                      </a:br>
                      <a:r>
                        <a:rPr kumimoji="0" lang="en-US" sz="1800" kern="1200" dirty="0" smtClean="0">
                          <a:solidFill>
                            <a:schemeClr val="dk1"/>
                          </a:solidFill>
                          <a:effectLst/>
                          <a:latin typeface="+mn-lt"/>
                          <a:ea typeface="+mn-ea"/>
                          <a:cs typeface="+mn-cs"/>
                        </a:rPr>
                        <a:t>Normochromic, normocytic anemia</a:t>
                      </a:r>
                      <a:endParaRPr lang="en-US" dirty="0"/>
                    </a:p>
                  </a:txBody>
                  <a:tcPr/>
                </a:tc>
                <a:tc>
                  <a:txBody>
                    <a:bodyPr/>
                    <a:lstStyle/>
                    <a:p>
                      <a:pPr algn="ctr"/>
                      <a:r>
                        <a:rPr kumimoji="0" lang="en-US" sz="1800" kern="1200" dirty="0" smtClean="0">
                          <a:solidFill>
                            <a:schemeClr val="dk1"/>
                          </a:solidFill>
                          <a:effectLst/>
                          <a:latin typeface="+mn-lt"/>
                          <a:ea typeface="+mn-ea"/>
                          <a:cs typeface="+mn-cs"/>
                        </a:rPr>
                        <a:t>Strongly </a:t>
                      </a:r>
                      <a:r>
                        <a:rPr kumimoji="0" lang="en-US" sz="1800" kern="1200" dirty="0" err="1" smtClean="0">
                          <a:solidFill>
                            <a:schemeClr val="dk1"/>
                          </a:solidFill>
                          <a:effectLst/>
                          <a:latin typeface="+mn-lt"/>
                          <a:ea typeface="+mn-ea"/>
                          <a:cs typeface="+mn-cs"/>
                        </a:rPr>
                        <a:t>immunoreactive</a:t>
                      </a:r>
                      <a:r>
                        <a:rPr kumimoji="0" lang="en-US" sz="1800" kern="1200" dirty="0" smtClean="0">
                          <a:solidFill>
                            <a:schemeClr val="dk1"/>
                          </a:solidFill>
                          <a:effectLst/>
                          <a:latin typeface="+mn-lt"/>
                          <a:ea typeface="+mn-ea"/>
                          <a:cs typeface="+mn-cs"/>
                        </a:rPr>
                        <a:t> for glucagon</a:t>
                      </a:r>
                      <a:endParaRPr lang="en-US" dirty="0"/>
                    </a:p>
                  </a:txBody>
                  <a:tcPr/>
                </a:tc>
              </a:tr>
              <a:tr h="525475">
                <a:tc>
                  <a:txBody>
                    <a:bodyPr/>
                    <a:lstStyle/>
                    <a:p>
                      <a:endParaRPr lang="en-US"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kumimoji="0" lang="en-US" sz="1800" kern="1200" dirty="0" smtClean="0">
                          <a:solidFill>
                            <a:schemeClr val="dk1"/>
                          </a:solidFill>
                          <a:effectLst/>
                          <a:latin typeface="+mn-lt"/>
                          <a:ea typeface="+mn-ea"/>
                          <a:cs typeface="+mn-cs"/>
                        </a:rPr>
                        <a:t>Typical granules on EM</a:t>
                      </a:r>
                      <a:endParaRPr lang="en-US" dirty="0" smtClean="0"/>
                    </a:p>
                  </a:txBody>
                  <a:tcPr/>
                </a:tc>
              </a:tr>
            </a:tbl>
          </a:graphicData>
        </a:graphic>
      </p:graphicFrame>
    </p:spTree>
    <p:extLst>
      <p:ext uri="{BB962C8B-B14F-4D97-AF65-F5344CB8AC3E}">
        <p14:creationId xmlns:p14="http://schemas.microsoft.com/office/powerpoint/2010/main" val="4142820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types of thyroid cancer?</a:t>
            </a:r>
          </a:p>
        </p:txBody>
      </p:sp>
      <p:sp>
        <p:nvSpPr>
          <p:cNvPr id="3" name="Content Placeholder 2"/>
          <p:cNvSpPr>
            <a:spLocks noGrp="1"/>
          </p:cNvSpPr>
          <p:nvPr>
            <p:ph idx="1"/>
          </p:nvPr>
        </p:nvSpPr>
        <p:spPr/>
        <p:txBody>
          <a:bodyPr>
            <a:normAutofit fontScale="77500" lnSpcReduction="20000"/>
          </a:bodyPr>
          <a:lstStyle/>
          <a:p>
            <a:r>
              <a:rPr lang="en-US" dirty="0" smtClean="0"/>
              <a:t>Thyroid </a:t>
            </a:r>
            <a:r>
              <a:rPr lang="en-US" dirty="0"/>
              <a:t>cancer </a:t>
            </a:r>
            <a:r>
              <a:rPr lang="en-US" dirty="0" smtClean="0"/>
              <a:t>is based </a:t>
            </a:r>
            <a:r>
              <a:rPr lang="en-US" dirty="0"/>
              <a:t>on the type of cells from which the cancer grows. Types of thyroid cancer include:</a:t>
            </a:r>
          </a:p>
          <a:p>
            <a:r>
              <a:rPr lang="en-US" b="1" dirty="0"/>
              <a:t>Papillary:</a:t>
            </a:r>
            <a:r>
              <a:rPr lang="en-US" dirty="0"/>
              <a:t> Up to 80% of all thyroid cancers are papillary. This cancer type grows slowly. Although papillary thyroid cancer often spreads to lymph nodes in </a:t>
            </a:r>
            <a:r>
              <a:rPr lang="en-US" dirty="0" smtClean="0"/>
              <a:t>neck</a:t>
            </a:r>
            <a:r>
              <a:rPr lang="en-US" dirty="0"/>
              <a:t>, the disease responds very well to treatment. Papillary thyroid cancer is highly curable and rarely fatal.</a:t>
            </a:r>
          </a:p>
          <a:p>
            <a:r>
              <a:rPr lang="en-US" b="1" dirty="0"/>
              <a:t>Follicular:</a:t>
            </a:r>
            <a:r>
              <a:rPr lang="en-US" dirty="0"/>
              <a:t> Follicular thyroid cancer accounts for up to 15% of thyroid cancer diagnoses. This cancer is more likely to spread to </a:t>
            </a:r>
            <a:r>
              <a:rPr lang="en-US" dirty="0" smtClean="0"/>
              <a:t>bones </a:t>
            </a:r>
            <a:r>
              <a:rPr lang="en-US" dirty="0"/>
              <a:t>and organs, like </a:t>
            </a:r>
            <a:r>
              <a:rPr lang="en-US" dirty="0" smtClean="0"/>
              <a:t>lungs</a:t>
            </a:r>
            <a:r>
              <a:rPr lang="en-US" dirty="0"/>
              <a:t>. </a:t>
            </a:r>
            <a:r>
              <a:rPr lang="en-US" dirty="0">
                <a:hlinkClick r:id="rId2"/>
              </a:rPr>
              <a:t>Metastatic cancer</a:t>
            </a:r>
            <a:r>
              <a:rPr lang="en-US" dirty="0"/>
              <a:t> </a:t>
            </a:r>
            <a:r>
              <a:rPr lang="en-US" dirty="0" smtClean="0"/>
              <a:t>may </a:t>
            </a:r>
            <a:r>
              <a:rPr lang="en-US" dirty="0"/>
              <a:t>be more challenging to treat.</a:t>
            </a:r>
          </a:p>
          <a:p>
            <a:r>
              <a:rPr lang="en-US" b="1" dirty="0"/>
              <a:t>Medullary:</a:t>
            </a:r>
            <a:r>
              <a:rPr lang="en-US" dirty="0"/>
              <a:t> About 2% of thyroid cancers are medullary. A quarter of people with medullary thyroid cancer have a family history of the disease. A faulty gene (genetic mutation) may be to blame.</a:t>
            </a:r>
          </a:p>
          <a:p>
            <a:r>
              <a:rPr lang="en-US" b="1" dirty="0"/>
              <a:t>Anaplastic:</a:t>
            </a:r>
            <a:r>
              <a:rPr lang="en-US" dirty="0"/>
              <a:t> This aggressive thyroid cancer is the hardest type to treat. It can grow quickly and often spreads into surrounding tissue and other parts of </a:t>
            </a:r>
            <a:r>
              <a:rPr lang="en-US" dirty="0" smtClean="0"/>
              <a:t>body</a:t>
            </a:r>
            <a:r>
              <a:rPr lang="en-US" dirty="0"/>
              <a:t>. This rare cancer type accounts for about 2% of thyroid cancer diagnoses.</a:t>
            </a:r>
          </a:p>
        </p:txBody>
      </p:sp>
    </p:spTree>
    <p:extLst>
      <p:ext uri="{BB962C8B-B14F-4D97-AF65-F5344CB8AC3E}">
        <p14:creationId xmlns:p14="http://schemas.microsoft.com/office/powerpoint/2010/main" val="2618860505"/>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764704"/>
            <a:ext cx="8229600" cy="1066800"/>
          </a:xfrm>
        </p:spPr>
        <p:txBody>
          <a:bodyPr/>
          <a:lstStyle/>
          <a:p>
            <a:r>
              <a:rPr lang="en-US" b="1" u="sng" dirty="0" smtClean="0"/>
              <a:t>EM-Glucagon granules:</a:t>
            </a:r>
            <a:endParaRPr lang="en-US" b="1"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3553" y="2249488"/>
            <a:ext cx="7992888" cy="4324350"/>
          </a:xfrm>
        </p:spPr>
      </p:pic>
    </p:spTree>
    <p:extLst>
      <p:ext uri="{BB962C8B-B14F-4D97-AF65-F5344CB8AC3E}">
        <p14:creationId xmlns:p14="http://schemas.microsoft.com/office/powerpoint/2010/main" val="46377088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692696"/>
            <a:ext cx="8229600" cy="1066800"/>
          </a:xfrm>
        </p:spPr>
        <p:txBody>
          <a:bodyPr/>
          <a:lstStyle/>
          <a:p>
            <a:pPr algn="ctr"/>
            <a:r>
              <a:rPr lang="en-US" b="1" u="sng" dirty="0" err="1">
                <a:solidFill>
                  <a:schemeClr val="tx2">
                    <a:lumMod val="50000"/>
                  </a:schemeClr>
                </a:solidFill>
                <a:effectLst>
                  <a:outerShdw blurRad="38100" dist="38100" dir="2700000" algn="tl">
                    <a:srgbClr val="000000">
                      <a:alpha val="43137"/>
                    </a:srgbClr>
                  </a:outerShdw>
                </a:effectLst>
              </a:rPr>
              <a:t>Necrolytic</a:t>
            </a:r>
            <a:r>
              <a:rPr lang="en-US" b="1" u="sng" dirty="0">
                <a:solidFill>
                  <a:schemeClr val="tx2">
                    <a:lumMod val="50000"/>
                  </a:schemeClr>
                </a:solidFill>
                <a:effectLst>
                  <a:outerShdw blurRad="38100" dist="38100" dir="2700000" algn="tl">
                    <a:srgbClr val="000000">
                      <a:alpha val="43137"/>
                    </a:srgbClr>
                  </a:outerShdw>
                </a:effectLst>
              </a:rPr>
              <a:t> migratory erythema</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03712" y="1772817"/>
            <a:ext cx="5328592" cy="4634053"/>
          </a:xfrm>
        </p:spPr>
      </p:pic>
    </p:spTree>
    <p:extLst>
      <p:ext uri="{BB962C8B-B14F-4D97-AF65-F5344CB8AC3E}">
        <p14:creationId xmlns:p14="http://schemas.microsoft.com/office/powerpoint/2010/main" val="327350926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36" y="260648"/>
            <a:ext cx="8229600" cy="1066800"/>
          </a:xfrm>
        </p:spPr>
        <p:txBody>
          <a:bodyPr/>
          <a:lstStyle/>
          <a:p>
            <a:r>
              <a:rPr lang="en-US" b="1" u="sng" dirty="0" err="1">
                <a:effectLst>
                  <a:outerShdw blurRad="38100" dist="38100" dir="2700000" algn="tl">
                    <a:srgbClr val="000000">
                      <a:alpha val="43137"/>
                    </a:srgbClr>
                  </a:outerShdw>
                </a:effectLst>
              </a:rPr>
              <a:t>VIPoma</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524000" y="1268760"/>
            <a:ext cx="9144000" cy="5256584"/>
          </a:xfrm>
        </p:spPr>
        <p:txBody>
          <a:bodyPr>
            <a:normAutofit/>
          </a:bodyPr>
          <a:lstStyle/>
          <a:p>
            <a:pPr algn="l" rtl="0"/>
            <a:r>
              <a:rPr lang="en-US" sz="3200" dirty="0"/>
              <a:t>called </a:t>
            </a:r>
            <a:r>
              <a:rPr lang="en-US" sz="3200" dirty="0" err="1"/>
              <a:t>Verner</a:t>
            </a:r>
            <a:r>
              <a:rPr lang="en-US" sz="3200" dirty="0"/>
              <a:t>-Morrison tumors - tumors secrete vasoactive intestinal peptide (VIP)</a:t>
            </a:r>
          </a:p>
          <a:p>
            <a:pPr marL="109728" indent="0">
              <a:buNone/>
            </a:pPr>
            <a:endParaRPr lang="en-US" sz="3200" dirty="0"/>
          </a:p>
          <a:p>
            <a:pPr algn="l" rtl="0"/>
            <a:r>
              <a:rPr lang="en-US" sz="3200" dirty="0"/>
              <a:t>90% of </a:t>
            </a:r>
            <a:r>
              <a:rPr lang="en-US" sz="3200" dirty="0" err="1"/>
              <a:t>VIPomas</a:t>
            </a:r>
            <a:r>
              <a:rPr lang="en-US" sz="3200" dirty="0"/>
              <a:t> arise from pancreas</a:t>
            </a:r>
          </a:p>
          <a:p>
            <a:pPr marL="109728" indent="0">
              <a:buNone/>
            </a:pPr>
            <a:endParaRPr lang="en-US" sz="3200" dirty="0"/>
          </a:p>
          <a:p>
            <a:pPr algn="l" rtl="0"/>
            <a:r>
              <a:rPr lang="en-US" sz="3200" dirty="0"/>
              <a:t>Diarrhea (cholera-like), hypokalemia, </a:t>
            </a:r>
            <a:r>
              <a:rPr lang="en-US" sz="3200" dirty="0" err="1"/>
              <a:t>achlorhydria</a:t>
            </a:r>
            <a:endParaRPr lang="en-US" sz="3200" dirty="0"/>
          </a:p>
          <a:p>
            <a:pPr marL="109728" indent="0">
              <a:buNone/>
            </a:pPr>
            <a:endParaRPr lang="en-US" sz="3200" dirty="0"/>
          </a:p>
          <a:p>
            <a:pPr algn="l" rtl="0"/>
            <a:r>
              <a:rPr lang="en-US" sz="3200" dirty="0"/>
              <a:t>It contains pancreatic polypeptide, calcitonin, alpha chain of </a:t>
            </a:r>
            <a:r>
              <a:rPr lang="en-US" sz="3200" dirty="0" err="1"/>
              <a:t>hCG</a:t>
            </a:r>
            <a:endParaRPr lang="en-US" sz="3200" dirty="0"/>
          </a:p>
        </p:txBody>
      </p:sp>
    </p:spTree>
    <p:extLst>
      <p:ext uri="{BB962C8B-B14F-4D97-AF65-F5344CB8AC3E}">
        <p14:creationId xmlns:p14="http://schemas.microsoft.com/office/powerpoint/2010/main" val="1761155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5301208"/>
            <a:ext cx="8229600" cy="936104"/>
          </a:xfrm>
        </p:spPr>
        <p:txBody>
          <a:bodyPr>
            <a:noAutofit/>
          </a:bodyPr>
          <a:lstStyle/>
          <a:p>
            <a:pPr algn="ctr"/>
            <a:r>
              <a:rPr lang="en-US" sz="1600" b="1" u="sng" dirty="0"/>
              <a:t>Interconnecting nests and </a:t>
            </a:r>
            <a:r>
              <a:rPr lang="en-US" sz="1600" b="1" u="sng" dirty="0" err="1"/>
              <a:t>trabeculae</a:t>
            </a:r>
            <a:r>
              <a:rPr lang="en-US" sz="1600" b="1" u="sng" dirty="0"/>
              <a:t> of uniform cuboidal cells with granular cytoplasm and central round nuclei</a:t>
            </a:r>
            <a:r>
              <a:rPr lang="en-US" sz="1600" u="sng" dirty="0"/>
              <a:t/>
            </a:r>
            <a:br>
              <a:rPr lang="en-US" sz="1600" u="sng" dirty="0"/>
            </a:br>
            <a:r>
              <a:rPr lang="en-US" sz="1600" u="sng" dirty="0"/>
              <a:t/>
            </a:r>
            <a:br>
              <a:rPr lang="en-US" sz="1600" u="sng" dirty="0"/>
            </a:br>
            <a:endParaRPr lang="en-US" sz="1600"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7568" y="1052736"/>
            <a:ext cx="7848872" cy="4011744"/>
          </a:xfrm>
        </p:spPr>
      </p:pic>
    </p:spTree>
    <p:extLst>
      <p:ext uri="{BB962C8B-B14F-4D97-AF65-F5344CB8AC3E}">
        <p14:creationId xmlns:p14="http://schemas.microsoft.com/office/powerpoint/2010/main" val="735888277"/>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548680"/>
            <a:ext cx="8229600" cy="1066800"/>
          </a:xfrm>
        </p:spPr>
        <p:txBody>
          <a:bodyPr>
            <a:normAutofit/>
          </a:bodyPr>
          <a:lstStyle/>
          <a:p>
            <a:r>
              <a:rPr lang="en-US" b="1" u="sng" dirty="0" err="1" smtClean="0">
                <a:effectLst>
                  <a:outerShdw blurRad="38100" dist="38100" dir="2700000" algn="tl">
                    <a:srgbClr val="000000">
                      <a:alpha val="43137"/>
                    </a:srgbClr>
                  </a:outerShdw>
                </a:effectLst>
              </a:rPr>
              <a:t>Somatostatinoma</a:t>
            </a:r>
            <a:endParaRPr lang="en-US" u="sng"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1991544" y="1700808"/>
            <a:ext cx="8229600" cy="4752528"/>
          </a:xfrm>
        </p:spPr>
        <p:txBody>
          <a:bodyPr>
            <a:normAutofit fontScale="92500" lnSpcReduction="20000"/>
          </a:bodyPr>
          <a:lstStyle/>
          <a:p>
            <a:pPr algn="l" rtl="0"/>
            <a:r>
              <a:rPr lang="en-US" sz="3200" dirty="0"/>
              <a:t>Functionally active and usually malignant endocrine </a:t>
            </a:r>
            <a:r>
              <a:rPr lang="en-US" sz="3200" dirty="0" err="1"/>
              <a:t>tumour</a:t>
            </a:r>
            <a:r>
              <a:rPr lang="en-US" sz="3200" dirty="0"/>
              <a:t> with evidence of D-cell differentiation</a:t>
            </a:r>
          </a:p>
          <a:p>
            <a:pPr marL="109728" indent="0">
              <a:buNone/>
            </a:pPr>
            <a:endParaRPr lang="en-US" sz="3200" dirty="0"/>
          </a:p>
          <a:p>
            <a:pPr algn="l" rtl="0"/>
            <a:r>
              <a:rPr lang="en-US" sz="3200" dirty="0"/>
              <a:t>Only rarely associated with </a:t>
            </a:r>
            <a:r>
              <a:rPr lang="en-US" sz="3200" dirty="0" err="1"/>
              <a:t>somatostainoma</a:t>
            </a:r>
            <a:r>
              <a:rPr lang="en-US" sz="3200" dirty="0"/>
              <a:t> syndrome (diabetes, </a:t>
            </a:r>
            <a:r>
              <a:rPr lang="en-US" sz="3200" dirty="0" err="1"/>
              <a:t>cholecystolithiasis</a:t>
            </a:r>
            <a:r>
              <a:rPr lang="en-US" sz="3200" dirty="0"/>
              <a:t>, </a:t>
            </a:r>
            <a:r>
              <a:rPr lang="en-US" sz="3200" dirty="0" err="1"/>
              <a:t>steatorrhea</a:t>
            </a:r>
            <a:r>
              <a:rPr lang="en-US" sz="3200" dirty="0"/>
              <a:t>, </a:t>
            </a:r>
            <a:r>
              <a:rPr lang="en-US" sz="3200" dirty="0" err="1"/>
              <a:t>hypochlorhydria</a:t>
            </a:r>
            <a:r>
              <a:rPr lang="en-US" sz="3200" dirty="0"/>
              <a:t>) </a:t>
            </a:r>
          </a:p>
          <a:p>
            <a:pPr marL="109728" indent="0">
              <a:buNone/>
            </a:pPr>
            <a:endParaRPr lang="en-US" sz="3200" dirty="0"/>
          </a:p>
          <a:p>
            <a:pPr algn="l" rtl="0"/>
            <a:r>
              <a:rPr lang="en-US" sz="3200" dirty="0"/>
              <a:t>May be in duodenal wall</a:t>
            </a:r>
          </a:p>
          <a:p>
            <a:pPr marL="109728" indent="0">
              <a:buNone/>
            </a:pPr>
            <a:endParaRPr lang="en-US" sz="3200" dirty="0"/>
          </a:p>
          <a:p>
            <a:pPr algn="l" rtl="0"/>
            <a:r>
              <a:rPr lang="en-US" sz="3200" dirty="0"/>
              <a:t>May have </a:t>
            </a:r>
            <a:r>
              <a:rPr lang="en-US" sz="3200" dirty="0" err="1"/>
              <a:t>psammoma</a:t>
            </a:r>
            <a:r>
              <a:rPr lang="en-US" sz="3200" dirty="0"/>
              <a:t> bodies</a:t>
            </a:r>
            <a:r>
              <a:rPr lang="en-US" dirty="0"/>
              <a:t/>
            </a:r>
            <a:br>
              <a:rPr lang="en-US" dirty="0"/>
            </a:br>
            <a:endParaRPr lang="en-US" dirty="0"/>
          </a:p>
        </p:txBody>
      </p:sp>
    </p:spTree>
    <p:extLst>
      <p:ext uri="{BB962C8B-B14F-4D97-AF65-F5344CB8AC3E}">
        <p14:creationId xmlns:p14="http://schemas.microsoft.com/office/powerpoint/2010/main" val="334383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down)">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67608" y="1052736"/>
            <a:ext cx="6984776" cy="5207850"/>
          </a:xfrm>
        </p:spPr>
      </p:pic>
    </p:spTree>
    <p:extLst>
      <p:ext uri="{BB962C8B-B14F-4D97-AF65-F5344CB8AC3E}">
        <p14:creationId xmlns:p14="http://schemas.microsoft.com/office/powerpoint/2010/main" val="28250389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3512" y="836712"/>
            <a:ext cx="5316248" cy="5472608"/>
          </a:xfrm>
        </p:spPr>
      </p:pic>
      <p:sp>
        <p:nvSpPr>
          <p:cNvPr id="5" name="TextBox 4"/>
          <p:cNvSpPr txBox="1"/>
          <p:nvPr/>
        </p:nvSpPr>
        <p:spPr>
          <a:xfrm>
            <a:off x="7320136" y="2132857"/>
            <a:ext cx="3059832" cy="2554545"/>
          </a:xfrm>
          <a:prstGeom prst="rect">
            <a:avLst/>
          </a:prstGeom>
          <a:ln w="57150"/>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3200" dirty="0"/>
              <a:t>The endoscopic finding of the duodenal </a:t>
            </a:r>
            <a:r>
              <a:rPr lang="en-US" sz="3200" dirty="0" err="1"/>
              <a:t>submucosal</a:t>
            </a:r>
            <a:r>
              <a:rPr lang="en-US" sz="3200" dirty="0"/>
              <a:t> tumor</a:t>
            </a:r>
          </a:p>
        </p:txBody>
      </p:sp>
    </p:spTree>
    <p:extLst>
      <p:ext uri="{BB962C8B-B14F-4D97-AF65-F5344CB8AC3E}">
        <p14:creationId xmlns:p14="http://schemas.microsoft.com/office/powerpoint/2010/main" val="5634399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8349" y="296214"/>
            <a:ext cx="8575303" cy="5852160"/>
          </a:xfrm>
        </p:spPr>
      </p:pic>
    </p:spTree>
    <p:extLst>
      <p:ext uri="{BB962C8B-B14F-4D97-AF65-F5344CB8AC3E}">
        <p14:creationId xmlns:p14="http://schemas.microsoft.com/office/powerpoint/2010/main" val="41912545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Papillary thyroid carcinoma </a:t>
            </a:r>
            <a:r>
              <a:rPr lang="en-US" dirty="0" smtClean="0"/>
              <a:t>- Definition/general</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Classic </a:t>
            </a:r>
            <a:r>
              <a:rPr lang="en-US" dirty="0"/>
              <a:t>variant of papillary thyroid carcinoma is characterized by 2 cardinal features: </a:t>
            </a:r>
          </a:p>
          <a:p>
            <a:pPr lvl="1"/>
            <a:r>
              <a:rPr lang="en-US" dirty="0"/>
              <a:t>The presence of true papillae defined as papillae with a central vascular core </a:t>
            </a:r>
          </a:p>
          <a:p>
            <a:pPr lvl="1"/>
            <a:r>
              <a:rPr lang="en-US" dirty="0"/>
              <a:t>Nuclear features in the overlying epithelial cells defined by nuclear enlargement, nuclear membrane irregularity and a distinct chromatin </a:t>
            </a:r>
            <a:r>
              <a:rPr lang="en-US" dirty="0" smtClean="0"/>
              <a:t>pattern</a:t>
            </a:r>
          </a:p>
          <a:p>
            <a:r>
              <a:rPr lang="en-US" dirty="0"/>
              <a:t>Most commonly affects the thyroid gland </a:t>
            </a:r>
          </a:p>
          <a:p>
            <a:r>
              <a:rPr lang="en-US" dirty="0"/>
              <a:t>May also occur in </a:t>
            </a:r>
            <a:r>
              <a:rPr lang="en-US" dirty="0" err="1"/>
              <a:t>thyroglossal</a:t>
            </a:r>
            <a:r>
              <a:rPr lang="en-US" dirty="0"/>
              <a:t> duct, lingual thyroid, ectopic thyroid and </a:t>
            </a:r>
            <a:r>
              <a:rPr lang="en-US" dirty="0" err="1"/>
              <a:t>struma</a:t>
            </a:r>
            <a:r>
              <a:rPr lang="en-US" dirty="0"/>
              <a:t> </a:t>
            </a:r>
            <a:r>
              <a:rPr lang="en-US" dirty="0" err="1"/>
              <a:t>ovarii</a:t>
            </a:r>
            <a:r>
              <a:rPr lang="en-US" dirty="0"/>
              <a:t> </a:t>
            </a:r>
            <a:r>
              <a:rPr lang="en-US" sz="2000" dirty="0"/>
              <a:t>(</a:t>
            </a:r>
            <a:r>
              <a:rPr lang="en-US" sz="2000" dirty="0" err="1">
                <a:hlinkClick r:id="rId2"/>
              </a:rPr>
              <a:t>Endocr</a:t>
            </a:r>
            <a:r>
              <a:rPr lang="en-US" sz="2000" dirty="0">
                <a:hlinkClick r:id="rId2"/>
              </a:rPr>
              <a:t> </a:t>
            </a:r>
            <a:r>
              <a:rPr lang="en-US" sz="2000" dirty="0" err="1">
                <a:hlinkClick r:id="rId2"/>
              </a:rPr>
              <a:t>Pathol</a:t>
            </a:r>
            <a:r>
              <a:rPr lang="en-US" sz="2000" dirty="0">
                <a:hlinkClick r:id="rId2"/>
              </a:rPr>
              <a:t> 2015;26:75</a:t>
            </a:r>
            <a:r>
              <a:rPr lang="en-US" sz="2000" dirty="0"/>
              <a:t>, </a:t>
            </a:r>
            <a:r>
              <a:rPr lang="en-US" sz="2000" dirty="0">
                <a:hlinkClick r:id="rId3"/>
              </a:rPr>
              <a:t>Endocrine 2016;51:189</a:t>
            </a:r>
            <a:r>
              <a:rPr lang="en-US" sz="2000" dirty="0"/>
              <a:t>, </a:t>
            </a:r>
            <a:r>
              <a:rPr lang="en-US" sz="2000" dirty="0">
                <a:hlinkClick r:id="rId4"/>
              </a:rPr>
              <a:t>Am J </a:t>
            </a:r>
            <a:r>
              <a:rPr lang="en-US" sz="2000" dirty="0" err="1">
                <a:hlinkClick r:id="rId4"/>
              </a:rPr>
              <a:t>Surg</a:t>
            </a:r>
            <a:r>
              <a:rPr lang="en-US" sz="2000" dirty="0">
                <a:hlinkClick r:id="rId4"/>
              </a:rPr>
              <a:t> </a:t>
            </a:r>
            <a:r>
              <a:rPr lang="en-US" sz="2000" dirty="0" err="1">
                <a:hlinkClick r:id="rId4"/>
              </a:rPr>
              <a:t>Pathol</a:t>
            </a:r>
            <a:r>
              <a:rPr lang="en-US" sz="2000" dirty="0">
                <a:hlinkClick r:id="rId4"/>
              </a:rPr>
              <a:t> 2007;31:1337</a:t>
            </a:r>
            <a:r>
              <a:rPr lang="en-US" sz="2000" dirty="0"/>
              <a:t>)</a:t>
            </a:r>
            <a:r>
              <a:rPr lang="en-US" dirty="0"/>
              <a:t> </a:t>
            </a:r>
          </a:p>
          <a:p>
            <a:pPr marL="457200" lvl="1" indent="0">
              <a:buNone/>
            </a:pPr>
            <a:r>
              <a:rPr lang="en-US" dirty="0" smtClean="0"/>
              <a:t> </a:t>
            </a:r>
            <a:endParaRPr lang="en-US" dirty="0"/>
          </a:p>
        </p:txBody>
      </p:sp>
    </p:spTree>
    <p:extLst>
      <p:ext uri="{BB962C8B-B14F-4D97-AF65-F5344CB8AC3E}">
        <p14:creationId xmlns:p14="http://schemas.microsoft.com/office/powerpoint/2010/main" val="23046373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Papillary thyroid carcinoma </a:t>
            </a:r>
            <a:r>
              <a:rPr lang="en-US" dirty="0" smtClean="0"/>
              <a:t>- </a:t>
            </a:r>
            <a:r>
              <a:rPr lang="en-US" dirty="0"/>
              <a:t>Essential features</a:t>
            </a:r>
            <a:br>
              <a:rPr lang="en-US" dirty="0"/>
            </a:br>
            <a:endParaRPr lang="en-US" dirty="0"/>
          </a:p>
        </p:txBody>
      </p:sp>
      <p:sp>
        <p:nvSpPr>
          <p:cNvPr id="3" name="Content Placeholder 2"/>
          <p:cNvSpPr>
            <a:spLocks noGrp="1"/>
          </p:cNvSpPr>
          <p:nvPr>
            <p:ph sz="half" idx="1"/>
          </p:nvPr>
        </p:nvSpPr>
        <p:spPr/>
        <p:txBody>
          <a:bodyPr>
            <a:normAutofit/>
          </a:bodyPr>
          <a:lstStyle/>
          <a:p>
            <a:r>
              <a:rPr lang="en-US" dirty="0" smtClean="0"/>
              <a:t>One </a:t>
            </a:r>
            <a:r>
              <a:rPr lang="en-US" dirty="0"/>
              <a:t>of the most common types of papillary carcinoma </a:t>
            </a:r>
          </a:p>
          <a:p>
            <a:r>
              <a:rPr lang="en-US" dirty="0"/>
              <a:t>Tendency to spread to regional lymph nodes </a:t>
            </a:r>
          </a:p>
          <a:p>
            <a:r>
              <a:rPr lang="en-US" dirty="0"/>
              <a:t>High frequency of </a:t>
            </a:r>
            <a:r>
              <a:rPr lang="en-US" i="1" dirty="0"/>
              <a:t>BRAF</a:t>
            </a:r>
            <a:r>
              <a:rPr lang="en-US" dirty="0"/>
              <a:t> V600E mutation </a:t>
            </a:r>
          </a:p>
        </p:txBody>
      </p:sp>
      <p:sp>
        <p:nvSpPr>
          <p:cNvPr id="5" name="Content Placeholder 4"/>
          <p:cNvSpPr>
            <a:spLocks noGrp="1"/>
          </p:cNvSpPr>
          <p:nvPr>
            <p:ph sz="half" idx="2"/>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8146" y="1759416"/>
            <a:ext cx="2949707" cy="4297680"/>
          </a:xfrm>
          <a:prstGeom prst="rect">
            <a:avLst/>
          </a:prstGeom>
        </p:spPr>
      </p:pic>
    </p:spTree>
    <p:extLst>
      <p:ext uri="{BB962C8B-B14F-4D97-AF65-F5344CB8AC3E}">
        <p14:creationId xmlns:p14="http://schemas.microsoft.com/office/powerpoint/2010/main" val="1893549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Papillary thyroid carcinoma </a:t>
            </a:r>
            <a:r>
              <a:rPr lang="en-US" dirty="0" smtClean="0"/>
              <a:t>- Epidemiology</a:t>
            </a:r>
            <a:endParaRPr lang="en-US" dirty="0"/>
          </a:p>
        </p:txBody>
      </p:sp>
      <p:sp>
        <p:nvSpPr>
          <p:cNvPr id="3" name="Content Placeholder 2"/>
          <p:cNvSpPr>
            <a:spLocks noGrp="1"/>
          </p:cNvSpPr>
          <p:nvPr>
            <p:ph idx="1"/>
          </p:nvPr>
        </p:nvSpPr>
        <p:spPr/>
        <p:txBody>
          <a:bodyPr>
            <a:normAutofit/>
          </a:bodyPr>
          <a:lstStyle/>
          <a:p>
            <a:r>
              <a:rPr lang="en-US" dirty="0" smtClean="0"/>
              <a:t>One </a:t>
            </a:r>
            <a:r>
              <a:rPr lang="en-US" dirty="0"/>
              <a:t>of the most common variants of papillary thyroid carcinoma </a:t>
            </a:r>
            <a:r>
              <a:rPr lang="en-US" sz="2000" dirty="0"/>
              <a:t>(</a:t>
            </a:r>
            <a:r>
              <a:rPr lang="en-US" sz="2000" dirty="0">
                <a:hlinkClick r:id="rId2"/>
              </a:rPr>
              <a:t>J </a:t>
            </a:r>
            <a:r>
              <a:rPr lang="en-US" sz="2000" dirty="0" err="1">
                <a:hlinkClick r:id="rId2"/>
              </a:rPr>
              <a:t>Clin</a:t>
            </a:r>
            <a:r>
              <a:rPr lang="en-US" sz="2000" dirty="0">
                <a:hlinkClick r:id="rId2"/>
              </a:rPr>
              <a:t> </a:t>
            </a:r>
            <a:r>
              <a:rPr lang="en-US" sz="2000" dirty="0" err="1">
                <a:hlinkClick r:id="rId2"/>
              </a:rPr>
              <a:t>Endocrinol</a:t>
            </a:r>
            <a:r>
              <a:rPr lang="en-US" sz="2000" dirty="0">
                <a:hlinkClick r:id="rId2"/>
              </a:rPr>
              <a:t> </a:t>
            </a:r>
            <a:r>
              <a:rPr lang="en-US" sz="2000" dirty="0" err="1">
                <a:hlinkClick r:id="rId2"/>
              </a:rPr>
              <a:t>Metab</a:t>
            </a:r>
            <a:r>
              <a:rPr lang="en-US" sz="2000" dirty="0">
                <a:hlinkClick r:id="rId2"/>
              </a:rPr>
              <a:t> 2014;99:E276</a:t>
            </a:r>
            <a:r>
              <a:rPr lang="en-US" sz="2000" dirty="0"/>
              <a:t>) </a:t>
            </a:r>
          </a:p>
          <a:p>
            <a:pPr lvl="1"/>
            <a:r>
              <a:rPr lang="en-US" dirty="0"/>
              <a:t>Previously was most common type of papillary thyroid carcinoma but now papillary </a:t>
            </a:r>
            <a:r>
              <a:rPr lang="en-US" dirty="0" err="1"/>
              <a:t>microcarcinoma</a:t>
            </a:r>
            <a:r>
              <a:rPr lang="en-US" dirty="0"/>
              <a:t> and papillary thyroid carcinoma, follicular variant are more common </a:t>
            </a:r>
          </a:p>
          <a:p>
            <a:r>
              <a:rPr lang="en-US" dirty="0"/>
              <a:t>Female predominance; F:M ratio = ~3:1 </a:t>
            </a:r>
          </a:p>
          <a:p>
            <a:r>
              <a:rPr lang="en-US" dirty="0"/>
              <a:t>Median age of diagnosis in 50s </a:t>
            </a:r>
          </a:p>
        </p:txBody>
      </p:sp>
    </p:spTree>
    <p:extLst>
      <p:ext uri="{BB962C8B-B14F-4D97-AF65-F5344CB8AC3E}">
        <p14:creationId xmlns:p14="http://schemas.microsoft.com/office/powerpoint/2010/main" val="583968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1810195"/>
            <a:ext cx="9144000" cy="2387600"/>
          </a:xfrm>
        </p:spPr>
        <p:txBody>
          <a:bodyPr>
            <a:normAutofit/>
          </a:bodyPr>
          <a:lstStyle/>
          <a:p>
            <a:r>
              <a:rPr lang="en-US" sz="5200" b="1" spc="-40" dirty="0" smtClean="0">
                <a:solidFill>
                  <a:srgbClr val="002060"/>
                </a:solidFill>
                <a:latin typeface="Times New Roman"/>
                <a:cs typeface="Times New Roman"/>
              </a:rPr>
              <a:t>Surgical Pathology</a:t>
            </a:r>
            <a:r>
              <a:rPr lang="en-US" sz="5200" b="1" dirty="0" smtClean="0">
                <a:solidFill>
                  <a:srgbClr val="002060"/>
                </a:solidFill>
                <a:latin typeface="Times New Roman"/>
                <a:cs typeface="Times New Roman"/>
              </a:rPr>
              <a:t/>
            </a:r>
            <a:br>
              <a:rPr lang="en-US" sz="5200" b="1" dirty="0" smtClean="0">
                <a:solidFill>
                  <a:srgbClr val="002060"/>
                </a:solidFill>
                <a:latin typeface="Times New Roman"/>
                <a:cs typeface="Times New Roman"/>
              </a:rPr>
            </a:br>
            <a:r>
              <a:rPr lang="sr-Latn-RS" sz="5200" b="1" dirty="0" smtClean="0">
                <a:solidFill>
                  <a:srgbClr val="002060"/>
                </a:solidFill>
                <a:latin typeface="Times New Roman"/>
                <a:cs typeface="Times New Roman"/>
              </a:rPr>
              <a:t>o</a:t>
            </a:r>
            <a:r>
              <a:rPr lang="en-US" sz="5200" b="1" dirty="0" smtClean="0">
                <a:solidFill>
                  <a:srgbClr val="002060"/>
                </a:solidFill>
                <a:latin typeface="Times New Roman"/>
                <a:cs typeface="Times New Roman"/>
              </a:rPr>
              <a:t>f</a:t>
            </a:r>
            <a:r>
              <a:rPr lang="sr-Latn-RS" sz="5200" b="1" dirty="0" smtClean="0">
                <a:solidFill>
                  <a:srgbClr val="002060"/>
                </a:solidFill>
                <a:latin typeface="Times New Roman"/>
                <a:cs typeface="Times New Roman"/>
              </a:rPr>
              <a:t> </a:t>
            </a:r>
            <a:r>
              <a:rPr lang="en-US" sz="5200" b="1" dirty="0" smtClean="0">
                <a:solidFill>
                  <a:srgbClr val="002060"/>
                </a:solidFill>
                <a:latin typeface="Times New Roman"/>
                <a:cs typeface="Times New Roman"/>
              </a:rPr>
              <a:t>Tumors of Endocrine System</a:t>
            </a:r>
            <a:endParaRPr lang="en-US" sz="5200" b="1" dirty="0">
              <a:solidFill>
                <a:srgbClr val="002060"/>
              </a:solidFill>
            </a:endParaRPr>
          </a:p>
        </p:txBody>
      </p:sp>
      <p:sp>
        <p:nvSpPr>
          <p:cNvPr id="7" name="Subtitle 2"/>
          <p:cNvSpPr txBox="1">
            <a:spLocks/>
          </p:cNvSpPr>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Full Prof. </a:t>
            </a:r>
            <a:r>
              <a:rPr lang="en-US" b="1" dirty="0" err="1" smtClean="0">
                <a:solidFill>
                  <a:srgbClr val="002060"/>
                </a:solidFill>
                <a:latin typeface="Times New Roman" panose="02020603050405020304" pitchFamily="18" charset="0"/>
                <a:cs typeface="Times New Roman" panose="02020603050405020304" pitchFamily="18" charset="0"/>
              </a:rPr>
              <a:t>Milica</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Mijović</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99900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Papillary thyroid carcinoma </a:t>
            </a:r>
            <a:r>
              <a:rPr lang="en-US" dirty="0" smtClean="0"/>
              <a:t>- </a:t>
            </a:r>
            <a:r>
              <a:rPr lang="en-US" dirty="0"/>
              <a:t>Etiology</a:t>
            </a:r>
            <a:br>
              <a:rPr lang="en-US" dirty="0"/>
            </a:br>
            <a:endParaRPr lang="en-US" dirty="0"/>
          </a:p>
        </p:txBody>
      </p:sp>
      <p:sp>
        <p:nvSpPr>
          <p:cNvPr id="3" name="Content Placeholder 2"/>
          <p:cNvSpPr>
            <a:spLocks noGrp="1"/>
          </p:cNvSpPr>
          <p:nvPr>
            <p:ph idx="1"/>
          </p:nvPr>
        </p:nvSpPr>
        <p:spPr/>
        <p:txBody>
          <a:bodyPr/>
          <a:lstStyle/>
          <a:p>
            <a:r>
              <a:rPr lang="en-US" dirty="0" smtClean="0"/>
              <a:t>Ionizing </a:t>
            </a:r>
            <a:r>
              <a:rPr lang="en-US" dirty="0"/>
              <a:t>radiation is the best established risk factor, including: </a:t>
            </a:r>
          </a:p>
          <a:p>
            <a:pPr lvl="1"/>
            <a:r>
              <a:rPr lang="en-US" dirty="0"/>
              <a:t>Iatrogenic (e.g., radiation for head and neck cancer) </a:t>
            </a:r>
          </a:p>
          <a:p>
            <a:pPr lvl="1"/>
            <a:r>
              <a:rPr lang="en-US" dirty="0"/>
              <a:t>Post Chernobyl nuclear accident </a:t>
            </a:r>
            <a:r>
              <a:rPr lang="en-US" sz="2000" dirty="0"/>
              <a:t>(</a:t>
            </a:r>
            <a:r>
              <a:rPr lang="en-US" sz="2000" dirty="0" err="1">
                <a:hlinkClick r:id="rId2"/>
              </a:rPr>
              <a:t>Endocr</a:t>
            </a:r>
            <a:r>
              <a:rPr lang="en-US" sz="2000" dirty="0">
                <a:hlinkClick r:id="rId2"/>
              </a:rPr>
              <a:t> </a:t>
            </a:r>
            <a:r>
              <a:rPr lang="en-US" sz="2000" dirty="0" err="1">
                <a:hlinkClick r:id="rId2"/>
              </a:rPr>
              <a:t>Pathol</a:t>
            </a:r>
            <a:r>
              <a:rPr lang="en-US" sz="2000" dirty="0">
                <a:hlinkClick r:id="rId2"/>
              </a:rPr>
              <a:t> 2006;17:307</a:t>
            </a:r>
            <a:r>
              <a:rPr lang="en-US" sz="2000" dirty="0"/>
              <a:t>) </a:t>
            </a:r>
          </a:p>
          <a:p>
            <a:pPr lvl="1"/>
            <a:r>
              <a:rPr lang="en-US" dirty="0"/>
              <a:t>Post atom bomb </a:t>
            </a:r>
          </a:p>
          <a:p>
            <a:r>
              <a:rPr lang="en-US" dirty="0"/>
              <a:t>Can be familial in 4.5% of cases </a:t>
            </a:r>
            <a:r>
              <a:rPr lang="en-US" sz="2000" dirty="0"/>
              <a:t>(</a:t>
            </a:r>
            <a:r>
              <a:rPr lang="en-US" sz="2000" dirty="0">
                <a:hlinkClick r:id="rId3"/>
              </a:rPr>
              <a:t>Surgery 2009;145:100</a:t>
            </a:r>
            <a:r>
              <a:rPr lang="en-US" sz="2000" dirty="0"/>
              <a:t>) </a:t>
            </a:r>
          </a:p>
        </p:txBody>
      </p:sp>
    </p:spTree>
    <p:extLst>
      <p:ext uri="{BB962C8B-B14F-4D97-AF65-F5344CB8AC3E}">
        <p14:creationId xmlns:p14="http://schemas.microsoft.com/office/powerpoint/2010/main" val="3060409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Papillary thyroid carcinoma </a:t>
            </a:r>
            <a:r>
              <a:rPr lang="en-US" dirty="0" smtClean="0"/>
              <a:t>- </a:t>
            </a:r>
            <a:r>
              <a:rPr lang="en-US" dirty="0"/>
              <a:t>Radiology description</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Diagnostic </a:t>
            </a:r>
            <a:r>
              <a:rPr lang="en-US" dirty="0"/>
              <a:t>thyroid ultrasound with survey of cervical lymph nodes is the recommended imaging modality for patients with thyroid nodule(s) </a:t>
            </a:r>
            <a:r>
              <a:rPr lang="en-US" sz="2000" dirty="0"/>
              <a:t>(</a:t>
            </a:r>
            <a:r>
              <a:rPr lang="en-US" sz="2000" dirty="0">
                <a:hlinkClick r:id="rId2"/>
              </a:rPr>
              <a:t>Thyroid 2016;26:1</a:t>
            </a:r>
            <a:r>
              <a:rPr lang="en-US" sz="2000" dirty="0"/>
              <a:t>) </a:t>
            </a:r>
          </a:p>
          <a:p>
            <a:r>
              <a:rPr lang="en-US" dirty="0"/>
              <a:t>The following ultrasound findings are associated with thyroid carcinoma, in particular papillary thyroid carcinoma </a:t>
            </a:r>
            <a:r>
              <a:rPr lang="en-US" sz="2000" dirty="0"/>
              <a:t>(</a:t>
            </a:r>
            <a:r>
              <a:rPr lang="en-US" sz="2000" dirty="0">
                <a:hlinkClick r:id="rId2"/>
              </a:rPr>
              <a:t>Thyroid 2016;26:1</a:t>
            </a:r>
            <a:r>
              <a:rPr lang="en-US" sz="2000" dirty="0"/>
              <a:t>): </a:t>
            </a:r>
          </a:p>
          <a:p>
            <a:pPr lvl="1"/>
            <a:r>
              <a:rPr lang="en-US" dirty="0" err="1"/>
              <a:t>Hypoechogenicity</a:t>
            </a:r>
            <a:r>
              <a:rPr lang="en-US" dirty="0"/>
              <a:t> compared with surrounding thyroid or strap muscles </a:t>
            </a:r>
          </a:p>
          <a:p>
            <a:pPr lvl="1"/>
            <a:r>
              <a:rPr lang="en-US" dirty="0"/>
              <a:t>Irregular border </a:t>
            </a:r>
          </a:p>
          <a:p>
            <a:pPr lvl="1"/>
            <a:r>
              <a:rPr lang="en-US" dirty="0" err="1"/>
              <a:t>Microcalcification</a:t>
            </a:r>
            <a:r>
              <a:rPr lang="en-US" dirty="0"/>
              <a:t> </a:t>
            </a:r>
          </a:p>
          <a:p>
            <a:pPr lvl="1"/>
            <a:r>
              <a:rPr lang="en-US" dirty="0"/>
              <a:t>Tall shape (i.e., a nodule that is taller than wide measured on a transverse view) </a:t>
            </a:r>
          </a:p>
          <a:p>
            <a:endParaRPr lang="en-US" dirty="0"/>
          </a:p>
        </p:txBody>
      </p:sp>
    </p:spTree>
    <p:extLst>
      <p:ext uri="{BB962C8B-B14F-4D97-AF65-F5344CB8AC3E}">
        <p14:creationId xmlns:p14="http://schemas.microsoft.com/office/powerpoint/2010/main" val="9569865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2556" y="6161"/>
            <a:ext cx="9686889" cy="6766560"/>
          </a:xfrm>
        </p:spPr>
      </p:pic>
    </p:spTree>
    <p:extLst>
      <p:ext uri="{BB962C8B-B14F-4D97-AF65-F5344CB8AC3E}">
        <p14:creationId xmlns:p14="http://schemas.microsoft.com/office/powerpoint/2010/main" val="11236568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Papillary thyroid carcinoma </a:t>
            </a:r>
            <a:r>
              <a:rPr lang="en-US" dirty="0" smtClean="0"/>
              <a:t>- </a:t>
            </a:r>
            <a:r>
              <a:rPr lang="en-US" dirty="0"/>
              <a:t>Prognostic factors</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AJCC </a:t>
            </a:r>
            <a:r>
              <a:rPr lang="en-US" dirty="0"/>
              <a:t>pathologic staging and the American Thyroid Association (ATA) initial risk stratification provide prognostic information </a:t>
            </a:r>
            <a:r>
              <a:rPr lang="en-US" sz="2000" dirty="0"/>
              <a:t>(</a:t>
            </a:r>
            <a:r>
              <a:rPr lang="en-US" sz="2000" dirty="0">
                <a:hlinkClick r:id="rId2"/>
              </a:rPr>
              <a:t>Amin: AJCC Cancer Staging Manual, 8th Edition, 2018</a:t>
            </a:r>
            <a:r>
              <a:rPr lang="en-US" sz="2000" dirty="0"/>
              <a:t>, </a:t>
            </a:r>
            <a:r>
              <a:rPr lang="en-US" sz="2000" dirty="0">
                <a:hlinkClick r:id="rId3"/>
              </a:rPr>
              <a:t>Thyroid 2016;26:1</a:t>
            </a:r>
            <a:r>
              <a:rPr lang="en-US" sz="2000" dirty="0"/>
              <a:t>) </a:t>
            </a:r>
          </a:p>
          <a:p>
            <a:r>
              <a:rPr lang="en-US" dirty="0"/>
              <a:t>Pathologic parameters included in the risk stratification for a classic variant of papillary thyroid carcinoma are: </a:t>
            </a:r>
          </a:p>
          <a:p>
            <a:pPr lvl="1"/>
            <a:r>
              <a:rPr lang="en-US" dirty="0"/>
              <a:t>ATA </a:t>
            </a:r>
            <a:r>
              <a:rPr lang="en-US" b="1" dirty="0">
                <a:solidFill>
                  <a:srgbClr val="FF0000"/>
                </a:solidFill>
              </a:rPr>
              <a:t>intermediate risk</a:t>
            </a:r>
            <a:r>
              <a:rPr lang="en-US" dirty="0"/>
              <a:t>: microscopic invasion into </a:t>
            </a:r>
            <a:r>
              <a:rPr lang="en-US" dirty="0" err="1"/>
              <a:t>perithyroidal</a:t>
            </a:r>
            <a:r>
              <a:rPr lang="en-US" dirty="0"/>
              <a:t> soft tissue, </a:t>
            </a:r>
            <a:r>
              <a:rPr lang="en-US" dirty="0" err="1"/>
              <a:t>lymphovascular</a:t>
            </a:r>
            <a:r>
              <a:rPr lang="en-US" dirty="0"/>
              <a:t> invasion and &gt; 5 pathologically positive lymph nodes with all involved lymph nodes &lt; 3 cm in size </a:t>
            </a:r>
          </a:p>
          <a:p>
            <a:pPr lvl="1"/>
            <a:r>
              <a:rPr lang="en-US" dirty="0"/>
              <a:t>ATA </a:t>
            </a:r>
            <a:r>
              <a:rPr lang="en-US" b="1" dirty="0">
                <a:solidFill>
                  <a:srgbClr val="FF0000"/>
                </a:solidFill>
              </a:rPr>
              <a:t>high risk</a:t>
            </a:r>
            <a:r>
              <a:rPr lang="en-US" dirty="0"/>
              <a:t>: gross </a:t>
            </a:r>
            <a:r>
              <a:rPr lang="en-US" dirty="0" err="1"/>
              <a:t>extrathyroidal</a:t>
            </a:r>
            <a:r>
              <a:rPr lang="en-US" dirty="0"/>
              <a:t> extension, incomplete resection, distant metastasis and pathologic nodal metastasis ≥ 3 cm in greatest dimension </a:t>
            </a:r>
          </a:p>
        </p:txBody>
      </p:sp>
    </p:spTree>
    <p:extLst>
      <p:ext uri="{BB962C8B-B14F-4D97-AF65-F5344CB8AC3E}">
        <p14:creationId xmlns:p14="http://schemas.microsoft.com/office/powerpoint/2010/main" val="18451512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Papillary thyroid carcinoma </a:t>
            </a:r>
            <a:r>
              <a:rPr lang="en-US" dirty="0" smtClean="0"/>
              <a:t>- </a:t>
            </a:r>
            <a:r>
              <a:rPr lang="en-US" dirty="0"/>
              <a:t>Gross description</a:t>
            </a:r>
            <a:br>
              <a:rPr lang="en-US" dirty="0"/>
            </a:br>
            <a:endParaRPr lang="en-US" dirty="0"/>
          </a:p>
        </p:txBody>
      </p:sp>
      <p:sp>
        <p:nvSpPr>
          <p:cNvPr id="3" name="Content Placeholder 2"/>
          <p:cNvSpPr>
            <a:spLocks noGrp="1"/>
          </p:cNvSpPr>
          <p:nvPr>
            <p:ph sz="half" idx="1"/>
          </p:nvPr>
        </p:nvSpPr>
        <p:spPr>
          <a:xfrm>
            <a:off x="838200" y="1976971"/>
            <a:ext cx="5181600" cy="5540065"/>
          </a:xfrm>
        </p:spPr>
        <p:txBody>
          <a:bodyPr/>
          <a:lstStyle/>
          <a:p>
            <a:r>
              <a:rPr lang="en-US" dirty="0" smtClean="0"/>
              <a:t>Solid </a:t>
            </a:r>
            <a:r>
              <a:rPr lang="en-US" dirty="0"/>
              <a:t>or cystic mass with papillary projections </a:t>
            </a:r>
          </a:p>
        </p:txBody>
      </p:sp>
      <p:pic>
        <p:nvPicPr>
          <p:cNvPr id="5" name="Content Placeholder 4"/>
          <p:cNvPicPr>
            <a:picLocks noGrp="1" noChangeAspect="1"/>
          </p:cNvPicPr>
          <p:nvPr>
            <p:ph sz="half" idx="2"/>
          </p:nvPr>
        </p:nvPicPr>
        <p:blipFill>
          <a:blip r:embed="rId2"/>
          <a:stretch>
            <a:fillRect/>
          </a:stretch>
        </p:blipFill>
        <p:spPr>
          <a:xfrm>
            <a:off x="6172200" y="1976971"/>
            <a:ext cx="5181600" cy="4048645"/>
          </a:xfrm>
          <a:prstGeom prst="rect">
            <a:avLst/>
          </a:prstGeom>
        </p:spPr>
      </p:pic>
      <p:pic>
        <p:nvPicPr>
          <p:cNvPr id="6" name="Content Placeholder 3"/>
          <p:cNvPicPr>
            <a:picLocks noChangeAspect="1"/>
          </p:cNvPicPr>
          <p:nvPr/>
        </p:nvPicPr>
        <p:blipFill rotWithShape="1">
          <a:blip r:embed="rId3">
            <a:extLst>
              <a:ext uri="{28A0092B-C50C-407E-A947-70E740481C1C}">
                <a14:useLocalDpi xmlns:a14="http://schemas.microsoft.com/office/drawing/2010/main" val="0"/>
              </a:ext>
            </a:extLst>
          </a:blip>
          <a:srcRect b="11261"/>
          <a:stretch/>
        </p:blipFill>
        <p:spPr>
          <a:xfrm>
            <a:off x="791934" y="3008096"/>
            <a:ext cx="5175394" cy="3017520"/>
          </a:xfrm>
          <a:prstGeom prst="rect">
            <a:avLst/>
          </a:prstGeom>
        </p:spPr>
      </p:pic>
    </p:spTree>
    <p:extLst>
      <p:ext uri="{BB962C8B-B14F-4D97-AF65-F5344CB8AC3E}">
        <p14:creationId xmlns:p14="http://schemas.microsoft.com/office/powerpoint/2010/main" val="28467119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4138" y="365125"/>
            <a:ext cx="10959662" cy="1325563"/>
          </a:xfrm>
        </p:spPr>
        <p:txBody>
          <a:bodyPr>
            <a:noAutofit/>
          </a:bodyPr>
          <a:lstStyle/>
          <a:p>
            <a:r>
              <a:rPr lang="en-US" sz="3200" b="1" dirty="0"/>
              <a:t>Papillary thyroid carcinoma </a:t>
            </a:r>
            <a:r>
              <a:rPr lang="en-US" sz="3200" dirty="0" smtClean="0"/>
              <a:t>- </a:t>
            </a:r>
            <a:r>
              <a:rPr lang="en-US" sz="3200" dirty="0"/>
              <a:t>Microscopic (histologic) description</a:t>
            </a:r>
            <a:br>
              <a:rPr lang="en-US" sz="3200" dirty="0"/>
            </a:br>
            <a:endParaRPr lang="en-US" sz="3200" dirty="0"/>
          </a:p>
        </p:txBody>
      </p:sp>
      <p:sp>
        <p:nvSpPr>
          <p:cNvPr id="3" name="Content Placeholder 2"/>
          <p:cNvSpPr>
            <a:spLocks noGrp="1"/>
          </p:cNvSpPr>
          <p:nvPr>
            <p:ph sz="half" idx="1"/>
          </p:nvPr>
        </p:nvSpPr>
        <p:spPr>
          <a:xfrm>
            <a:off x="189186" y="1825625"/>
            <a:ext cx="5830614" cy="4858954"/>
          </a:xfrm>
        </p:spPr>
        <p:txBody>
          <a:bodyPr>
            <a:normAutofit fontScale="92500" lnSpcReduction="20000"/>
          </a:bodyPr>
          <a:lstStyle/>
          <a:p>
            <a:r>
              <a:rPr lang="en-US" dirty="0" smtClean="0"/>
              <a:t>Characterized </a:t>
            </a:r>
            <a:r>
              <a:rPr lang="en-US" dirty="0"/>
              <a:t>by 2 cardinal features: </a:t>
            </a:r>
          </a:p>
          <a:p>
            <a:pPr lvl="1"/>
            <a:r>
              <a:rPr lang="en-US" dirty="0"/>
              <a:t>The presence of true papillae defined as finger-like projection with a </a:t>
            </a:r>
            <a:r>
              <a:rPr lang="en-US" dirty="0" err="1"/>
              <a:t>fibrovascular</a:t>
            </a:r>
            <a:r>
              <a:rPr lang="en-US" dirty="0"/>
              <a:t> core </a:t>
            </a:r>
          </a:p>
          <a:p>
            <a:pPr lvl="1"/>
            <a:r>
              <a:rPr lang="en-US" dirty="0"/>
              <a:t>The lining cells show nuclear features of papillary carcinoma, defined </a:t>
            </a:r>
            <a:r>
              <a:rPr lang="en-US" dirty="0" smtClean="0"/>
              <a:t>as</a:t>
            </a:r>
          </a:p>
          <a:p>
            <a:pPr lvl="2"/>
            <a:r>
              <a:rPr lang="en-US" dirty="0" smtClean="0"/>
              <a:t>1</a:t>
            </a:r>
            <a:r>
              <a:rPr lang="en-US" dirty="0"/>
              <a:t>) nuclear enlargement, </a:t>
            </a:r>
            <a:endParaRPr lang="en-US" dirty="0" smtClean="0"/>
          </a:p>
          <a:p>
            <a:pPr lvl="2"/>
            <a:r>
              <a:rPr lang="en-US" dirty="0" smtClean="0"/>
              <a:t>2</a:t>
            </a:r>
            <a:r>
              <a:rPr lang="en-US" dirty="0"/>
              <a:t>) nuclear membrane irregularity and </a:t>
            </a:r>
            <a:endParaRPr lang="en-US" dirty="0" smtClean="0"/>
          </a:p>
          <a:p>
            <a:pPr lvl="2"/>
            <a:r>
              <a:rPr lang="en-US" dirty="0" smtClean="0"/>
              <a:t>3</a:t>
            </a:r>
            <a:r>
              <a:rPr lang="en-US" dirty="0"/>
              <a:t>) chromatin clearing </a:t>
            </a:r>
          </a:p>
          <a:p>
            <a:r>
              <a:rPr lang="en-US" dirty="0" smtClean="0"/>
              <a:t>Other </a:t>
            </a:r>
            <a:r>
              <a:rPr lang="en-US" dirty="0"/>
              <a:t>histologic findings that may be present include: </a:t>
            </a:r>
          </a:p>
          <a:p>
            <a:pPr lvl="1"/>
            <a:r>
              <a:rPr lang="en-US" dirty="0" err="1"/>
              <a:t>Psammoma</a:t>
            </a:r>
            <a:r>
              <a:rPr lang="en-US" dirty="0"/>
              <a:t> bodies: laminated </a:t>
            </a:r>
            <a:r>
              <a:rPr lang="en-US" dirty="0" err="1"/>
              <a:t>microcalcification</a:t>
            </a:r>
            <a:r>
              <a:rPr lang="en-US" dirty="0"/>
              <a:t>, common in classic variant </a:t>
            </a:r>
          </a:p>
          <a:p>
            <a:pPr lvl="1"/>
            <a:r>
              <a:rPr lang="en-US" dirty="0"/>
              <a:t>Prominent cystic degeneration / cystic change </a:t>
            </a:r>
          </a:p>
          <a:p>
            <a:pPr lvl="1"/>
            <a:r>
              <a:rPr lang="en-US" dirty="0"/>
              <a:t>Ossification or dystrophic calcification </a:t>
            </a:r>
            <a:endParaRPr lang="en-US" dirty="0" smtClean="0"/>
          </a:p>
          <a:p>
            <a:pPr marL="457200" lvl="1" indent="0">
              <a:buNone/>
            </a:pPr>
            <a:endParaRPr lang="en-US" dirty="0"/>
          </a:p>
        </p:txBody>
      </p:sp>
      <p:pic>
        <p:nvPicPr>
          <p:cNvPr id="5" name="Content Placeholder 5"/>
          <p:cNvPicPr>
            <a:picLocks noGrp="1" noChangeAspect="1"/>
          </p:cNvPicPr>
          <p:nvPr>
            <p:ph sz="half" idx="2"/>
          </p:nvPr>
        </p:nvPicPr>
        <p:blipFill>
          <a:blip r:embed="rId2"/>
          <a:stretch>
            <a:fillRect/>
          </a:stretch>
        </p:blipFill>
        <p:spPr>
          <a:xfrm>
            <a:off x="6172200" y="1825625"/>
            <a:ext cx="5181600" cy="3676546"/>
          </a:xfrm>
          <a:prstGeom prst="rect">
            <a:avLst/>
          </a:prstGeom>
        </p:spPr>
      </p:pic>
      <p:sp>
        <p:nvSpPr>
          <p:cNvPr id="4" name="Rectangle 3"/>
          <p:cNvSpPr/>
          <p:nvPr/>
        </p:nvSpPr>
        <p:spPr>
          <a:xfrm>
            <a:off x="6631253" y="5861415"/>
            <a:ext cx="4195187" cy="369332"/>
          </a:xfrm>
          <a:prstGeom prst="rect">
            <a:avLst/>
          </a:prstGeom>
        </p:spPr>
        <p:txBody>
          <a:bodyPr wrap="square">
            <a:spAutoFit/>
          </a:bodyPr>
          <a:lstStyle/>
          <a:p>
            <a:r>
              <a:rPr lang="en-US" dirty="0"/>
              <a:t>Branching papillae with </a:t>
            </a:r>
            <a:r>
              <a:rPr lang="en-US" dirty="0" err="1"/>
              <a:t>fibrovascular</a:t>
            </a:r>
            <a:r>
              <a:rPr lang="en-US" dirty="0"/>
              <a:t> cores</a:t>
            </a:r>
          </a:p>
        </p:txBody>
      </p:sp>
    </p:spTree>
    <p:extLst>
      <p:ext uri="{BB962C8B-B14F-4D97-AF65-F5344CB8AC3E}">
        <p14:creationId xmlns:p14="http://schemas.microsoft.com/office/powerpoint/2010/main" val="1922847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0891"/>
            <a:ext cx="10515600" cy="1325563"/>
          </a:xfrm>
        </p:spPr>
        <p:txBody>
          <a:bodyPr>
            <a:noAutofit/>
          </a:bodyPr>
          <a:lstStyle/>
          <a:p>
            <a:r>
              <a:rPr lang="en-US" sz="4000" b="1" dirty="0"/>
              <a:t>Papillary thyroid carcinoma </a:t>
            </a:r>
            <a:r>
              <a:rPr lang="en-US" sz="4000" dirty="0" smtClean="0"/>
              <a:t>- </a:t>
            </a:r>
            <a:r>
              <a:rPr lang="en-US" sz="4000" dirty="0"/>
              <a:t>Cytology description</a:t>
            </a:r>
            <a:r>
              <a:rPr lang="en-US" sz="2800" dirty="0"/>
              <a:t/>
            </a:r>
            <a:br>
              <a:rPr lang="en-US" sz="2800" dirty="0"/>
            </a:br>
            <a:r>
              <a:rPr lang="en-US" sz="2800" dirty="0"/>
              <a:t/>
            </a:r>
            <a:br>
              <a:rPr lang="en-US" sz="2800" dirty="0"/>
            </a:br>
            <a:endParaRPr lang="en-US" sz="2800" dirty="0"/>
          </a:p>
        </p:txBody>
      </p:sp>
      <p:sp>
        <p:nvSpPr>
          <p:cNvPr id="9" name="Content Placeholder 8"/>
          <p:cNvSpPr>
            <a:spLocks noGrp="1"/>
          </p:cNvSpPr>
          <p:nvPr>
            <p:ph sz="half" idx="1"/>
          </p:nvPr>
        </p:nvSpPr>
        <p:spPr/>
        <p:txBody>
          <a:bodyPr>
            <a:normAutofit lnSpcReduction="10000"/>
          </a:bodyPr>
          <a:lstStyle/>
          <a:p>
            <a:r>
              <a:rPr lang="en-US" dirty="0" smtClean="0"/>
              <a:t>Cytology </a:t>
            </a:r>
            <a:r>
              <a:rPr lang="en-US" dirty="0"/>
              <a:t>sample shows nuclear features of papillary thyroid carcinoma: oval nuclei, nuclear overlapping, nuclear membrane irregularity, powdery chromatin, chromatin </a:t>
            </a:r>
            <a:r>
              <a:rPr lang="en-US" dirty="0" err="1"/>
              <a:t>margination</a:t>
            </a:r>
            <a:r>
              <a:rPr lang="en-US" dirty="0"/>
              <a:t>, nuclear grooves and nuclear </a:t>
            </a:r>
            <a:r>
              <a:rPr lang="en-US" dirty="0" err="1" smtClean="0"/>
              <a:t>pseudoinclusions</a:t>
            </a:r>
            <a:r>
              <a:rPr lang="en-US" dirty="0" smtClean="0"/>
              <a:t>. </a:t>
            </a:r>
            <a:endParaRPr lang="en-US" dirty="0"/>
          </a:p>
          <a:p>
            <a:r>
              <a:rPr lang="en-US" dirty="0"/>
              <a:t>In classic variant, large papillary projections may be seen in cytology </a:t>
            </a:r>
            <a:r>
              <a:rPr lang="en-US" dirty="0" smtClean="0"/>
              <a:t>samples. </a:t>
            </a:r>
          </a:p>
          <a:p>
            <a:pPr marL="0" indent="0">
              <a:buNone/>
            </a:pPr>
            <a:endParaRPr lang="en-US" dirty="0"/>
          </a:p>
        </p:txBody>
      </p:sp>
      <p:pic>
        <p:nvPicPr>
          <p:cNvPr id="11" name="Content Placeholder 10"/>
          <p:cNvPicPr>
            <a:picLocks noGrp="1" noChangeAspect="1"/>
          </p:cNvPicPr>
          <p:nvPr>
            <p:ph sz="half" idx="2"/>
          </p:nvPr>
        </p:nvPicPr>
        <p:blipFill>
          <a:blip r:embed="rId2"/>
          <a:stretch>
            <a:fillRect/>
          </a:stretch>
        </p:blipFill>
        <p:spPr>
          <a:xfrm>
            <a:off x="6172200" y="1895697"/>
            <a:ext cx="5181600" cy="4211194"/>
          </a:xfrm>
          <a:prstGeom prst="rect">
            <a:avLst/>
          </a:prstGeom>
        </p:spPr>
      </p:pic>
      <p:sp>
        <p:nvSpPr>
          <p:cNvPr id="3" name="Rectangle 2"/>
          <p:cNvSpPr/>
          <p:nvPr/>
        </p:nvSpPr>
        <p:spPr>
          <a:xfrm>
            <a:off x="7236372" y="6208262"/>
            <a:ext cx="3373821" cy="461665"/>
          </a:xfrm>
          <a:prstGeom prst="rect">
            <a:avLst/>
          </a:prstGeom>
        </p:spPr>
        <p:txBody>
          <a:bodyPr wrap="square">
            <a:spAutoFit/>
          </a:bodyPr>
          <a:lstStyle/>
          <a:p>
            <a:r>
              <a:rPr lang="en-US" sz="2400" dirty="0" smtClean="0"/>
              <a:t>       </a:t>
            </a:r>
            <a:r>
              <a:rPr lang="en-US" sz="2400" dirty="0" err="1" smtClean="0"/>
              <a:t>Papanicolaou</a:t>
            </a:r>
            <a:r>
              <a:rPr lang="en-US" sz="2400" dirty="0" smtClean="0"/>
              <a:t> </a:t>
            </a:r>
            <a:r>
              <a:rPr lang="en-US" sz="2400" dirty="0"/>
              <a:t>stain</a:t>
            </a:r>
          </a:p>
        </p:txBody>
      </p:sp>
    </p:spTree>
    <p:extLst>
      <p:ext uri="{BB962C8B-B14F-4D97-AF65-F5344CB8AC3E}">
        <p14:creationId xmlns:p14="http://schemas.microsoft.com/office/powerpoint/2010/main" val="34561699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t>Papillary thyroid carcinoma </a:t>
            </a:r>
            <a:r>
              <a:rPr lang="en-US" sz="2800" dirty="0" smtClean="0"/>
              <a:t>– </a:t>
            </a:r>
            <a:r>
              <a:rPr lang="en-US" sz="2800" dirty="0" err="1" smtClean="0"/>
              <a:t>Immunohystochemical</a:t>
            </a:r>
            <a:r>
              <a:rPr lang="en-US" sz="2800" dirty="0" smtClean="0"/>
              <a:t> stains</a:t>
            </a:r>
            <a:endParaRPr lang="en-US" sz="2800" dirty="0"/>
          </a:p>
        </p:txBody>
      </p:sp>
      <p:sp>
        <p:nvSpPr>
          <p:cNvPr id="8" name="Content Placeholder 7"/>
          <p:cNvSpPr>
            <a:spLocks noGrp="1"/>
          </p:cNvSpPr>
          <p:nvPr>
            <p:ph idx="1"/>
          </p:nvPr>
        </p:nvSpPr>
        <p:spPr/>
        <p:txBody>
          <a:bodyPr>
            <a:normAutofit/>
          </a:bodyPr>
          <a:lstStyle/>
          <a:p>
            <a:r>
              <a:rPr lang="en-US" b="1" dirty="0">
                <a:solidFill>
                  <a:srgbClr val="FF0000"/>
                </a:solidFill>
              </a:rPr>
              <a:t>Positive stains</a:t>
            </a:r>
          </a:p>
          <a:p>
            <a:pPr lvl="1"/>
            <a:r>
              <a:rPr lang="en-US" dirty="0"/>
              <a:t>Thyroid follicular cell lineage markers: </a:t>
            </a:r>
            <a:r>
              <a:rPr lang="en-US" dirty="0">
                <a:hlinkClick r:id="rId2"/>
              </a:rPr>
              <a:t>TTF1</a:t>
            </a:r>
            <a:r>
              <a:rPr lang="en-US" dirty="0"/>
              <a:t>, </a:t>
            </a:r>
            <a:r>
              <a:rPr lang="en-US" dirty="0">
                <a:hlinkClick r:id="rId3"/>
              </a:rPr>
              <a:t>thyroglobulin</a:t>
            </a:r>
            <a:r>
              <a:rPr lang="en-US" dirty="0"/>
              <a:t> and </a:t>
            </a:r>
            <a:r>
              <a:rPr lang="en-US" dirty="0">
                <a:hlinkClick r:id="rId4"/>
              </a:rPr>
              <a:t>PAX8</a:t>
            </a:r>
            <a:r>
              <a:rPr lang="en-US" dirty="0"/>
              <a:t> </a:t>
            </a:r>
          </a:p>
          <a:p>
            <a:pPr lvl="1"/>
            <a:r>
              <a:rPr lang="en-US" dirty="0"/>
              <a:t>Mutation specific protein: </a:t>
            </a:r>
            <a:r>
              <a:rPr lang="en-US" dirty="0">
                <a:hlinkClick r:id="rId5"/>
              </a:rPr>
              <a:t>BRAF</a:t>
            </a:r>
            <a:r>
              <a:rPr lang="en-US" dirty="0"/>
              <a:t> V600E (VE1 antibody) </a:t>
            </a:r>
            <a:r>
              <a:rPr lang="en-US" sz="2000" dirty="0"/>
              <a:t>(</a:t>
            </a:r>
            <a:r>
              <a:rPr lang="en-US" sz="2000" dirty="0">
                <a:hlinkClick r:id="rId6"/>
              </a:rPr>
              <a:t>Thyroid 2019;29:1792</a:t>
            </a:r>
            <a:r>
              <a:rPr lang="en-US" sz="2000" dirty="0"/>
              <a:t>, </a:t>
            </a:r>
            <a:r>
              <a:rPr lang="en-US" sz="2000" dirty="0">
                <a:hlinkClick r:id="rId7"/>
              </a:rPr>
              <a:t>J </a:t>
            </a:r>
            <a:r>
              <a:rPr lang="en-US" sz="2000" dirty="0" err="1">
                <a:hlinkClick r:id="rId7"/>
              </a:rPr>
              <a:t>Clin</a:t>
            </a:r>
            <a:r>
              <a:rPr lang="en-US" sz="2000" dirty="0">
                <a:hlinkClick r:id="rId7"/>
              </a:rPr>
              <a:t> </a:t>
            </a:r>
            <a:r>
              <a:rPr lang="en-US" sz="2000" dirty="0" err="1">
                <a:hlinkClick r:id="rId7"/>
              </a:rPr>
              <a:t>Endocrinol</a:t>
            </a:r>
            <a:r>
              <a:rPr lang="en-US" sz="2000" dirty="0">
                <a:hlinkClick r:id="rId7"/>
              </a:rPr>
              <a:t> </a:t>
            </a:r>
            <a:r>
              <a:rPr lang="en-US" sz="2000" dirty="0" err="1">
                <a:hlinkClick r:id="rId7"/>
              </a:rPr>
              <a:t>Metab</a:t>
            </a:r>
            <a:r>
              <a:rPr lang="en-US" sz="2000" dirty="0">
                <a:hlinkClick r:id="rId7"/>
              </a:rPr>
              <a:t> 2013;98:E1414</a:t>
            </a:r>
            <a:r>
              <a:rPr lang="en-US" sz="2000" dirty="0"/>
              <a:t>) </a:t>
            </a:r>
          </a:p>
          <a:p>
            <a:r>
              <a:rPr lang="en-US" b="1" dirty="0">
                <a:solidFill>
                  <a:srgbClr val="FF0000"/>
                </a:solidFill>
              </a:rPr>
              <a:t>Negative stains</a:t>
            </a:r>
          </a:p>
          <a:p>
            <a:pPr lvl="1"/>
            <a:r>
              <a:rPr lang="en-US" dirty="0">
                <a:hlinkClick r:id="rId8"/>
              </a:rPr>
              <a:t>CK20</a:t>
            </a:r>
            <a:r>
              <a:rPr lang="en-US" dirty="0"/>
              <a:t>, </a:t>
            </a:r>
            <a:r>
              <a:rPr lang="en-US" dirty="0">
                <a:hlinkClick r:id="rId9"/>
              </a:rPr>
              <a:t>calcitonin</a:t>
            </a:r>
            <a:r>
              <a:rPr lang="en-US" dirty="0"/>
              <a:t>, </a:t>
            </a:r>
            <a:r>
              <a:rPr lang="en-US" dirty="0" err="1">
                <a:hlinkClick r:id="rId10"/>
              </a:rPr>
              <a:t>synaptophysin</a:t>
            </a:r>
            <a:r>
              <a:rPr lang="en-US" dirty="0"/>
              <a:t> and </a:t>
            </a:r>
            <a:r>
              <a:rPr lang="en-US" dirty="0" err="1">
                <a:hlinkClick r:id="rId11"/>
              </a:rPr>
              <a:t>chromogranin</a:t>
            </a:r>
            <a:r>
              <a:rPr lang="en-US" dirty="0"/>
              <a:t> </a:t>
            </a:r>
          </a:p>
          <a:p>
            <a:endParaRPr lang="en-US" dirty="0"/>
          </a:p>
        </p:txBody>
      </p:sp>
    </p:spTree>
    <p:extLst>
      <p:ext uri="{BB962C8B-B14F-4D97-AF65-F5344CB8AC3E}">
        <p14:creationId xmlns:p14="http://schemas.microsoft.com/office/powerpoint/2010/main" val="8328574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52" y="365125"/>
            <a:ext cx="11148848" cy="1325563"/>
          </a:xfrm>
        </p:spPr>
        <p:txBody>
          <a:bodyPr>
            <a:noAutofit/>
          </a:bodyPr>
          <a:lstStyle/>
          <a:p>
            <a:r>
              <a:rPr lang="en-US" sz="3200" b="1" dirty="0"/>
              <a:t>Papillary thyroid carcinoma </a:t>
            </a:r>
            <a:r>
              <a:rPr lang="en-US" sz="3200" dirty="0" smtClean="0"/>
              <a:t>– Molecular/</a:t>
            </a:r>
            <a:r>
              <a:rPr lang="en-US" sz="3200" dirty="0" err="1" smtClean="0"/>
              <a:t>cytogenetics</a:t>
            </a:r>
            <a:r>
              <a:rPr lang="en-US" sz="3200" dirty="0" smtClean="0"/>
              <a:t> </a:t>
            </a:r>
            <a:r>
              <a:rPr lang="en-US" sz="3200" dirty="0"/>
              <a:t>description</a:t>
            </a:r>
          </a:p>
        </p:txBody>
      </p:sp>
      <p:sp>
        <p:nvSpPr>
          <p:cNvPr id="8" name="Content Placeholder 7"/>
          <p:cNvSpPr>
            <a:spLocks noGrp="1"/>
          </p:cNvSpPr>
          <p:nvPr>
            <p:ph idx="1"/>
          </p:nvPr>
        </p:nvSpPr>
        <p:spPr/>
        <p:txBody>
          <a:bodyPr>
            <a:normAutofit/>
          </a:bodyPr>
          <a:lstStyle/>
          <a:p>
            <a:r>
              <a:rPr lang="en-US" dirty="0" smtClean="0"/>
              <a:t>50 </a:t>
            </a:r>
            <a:r>
              <a:rPr lang="en-US" dirty="0"/>
              <a:t>- 77% harbor </a:t>
            </a:r>
            <a:r>
              <a:rPr lang="en-US" i="1" dirty="0"/>
              <a:t>BRAF</a:t>
            </a:r>
            <a:r>
              <a:rPr lang="en-US" dirty="0"/>
              <a:t> mutation, in particular </a:t>
            </a:r>
            <a:r>
              <a:rPr lang="en-US" i="1" dirty="0"/>
              <a:t>BRAF</a:t>
            </a:r>
            <a:r>
              <a:rPr lang="en-US" dirty="0"/>
              <a:t> V600E </a:t>
            </a:r>
            <a:r>
              <a:rPr lang="en-US" sz="2000" dirty="0"/>
              <a:t>(</a:t>
            </a:r>
            <a:r>
              <a:rPr lang="en-US" sz="2000" dirty="0">
                <a:hlinkClick r:id="rId2"/>
              </a:rPr>
              <a:t>J </a:t>
            </a:r>
            <a:r>
              <a:rPr lang="en-US" sz="2000" dirty="0" err="1">
                <a:hlinkClick r:id="rId2"/>
              </a:rPr>
              <a:t>Clin</a:t>
            </a:r>
            <a:r>
              <a:rPr lang="en-US" sz="2000" dirty="0">
                <a:hlinkClick r:id="rId2"/>
              </a:rPr>
              <a:t> </a:t>
            </a:r>
            <a:r>
              <a:rPr lang="en-US" sz="2000" dirty="0" err="1">
                <a:hlinkClick r:id="rId2"/>
              </a:rPr>
              <a:t>Endocrinol</a:t>
            </a:r>
            <a:r>
              <a:rPr lang="en-US" sz="2000" dirty="0">
                <a:hlinkClick r:id="rId2"/>
              </a:rPr>
              <a:t> </a:t>
            </a:r>
            <a:r>
              <a:rPr lang="en-US" sz="2000" dirty="0" err="1">
                <a:hlinkClick r:id="rId2"/>
              </a:rPr>
              <a:t>Metab</a:t>
            </a:r>
            <a:r>
              <a:rPr lang="en-US" sz="2000" dirty="0">
                <a:hlinkClick r:id="rId2"/>
              </a:rPr>
              <a:t> 2014;99:E276</a:t>
            </a:r>
            <a:r>
              <a:rPr lang="en-US" sz="2000" dirty="0"/>
              <a:t>, </a:t>
            </a:r>
            <a:r>
              <a:rPr lang="en-US" sz="2000" dirty="0">
                <a:hlinkClick r:id="rId3"/>
              </a:rPr>
              <a:t>Cell 2014;159:676</a:t>
            </a:r>
            <a:r>
              <a:rPr lang="en-US" sz="2000" dirty="0"/>
              <a:t>) </a:t>
            </a:r>
          </a:p>
          <a:p>
            <a:r>
              <a:rPr lang="en-US" dirty="0"/>
              <a:t>Absence or low frequency (6.3%) of </a:t>
            </a:r>
            <a:r>
              <a:rPr lang="en-US" i="1" dirty="0"/>
              <a:t>RAS</a:t>
            </a:r>
            <a:r>
              <a:rPr lang="en-US" dirty="0"/>
              <a:t> mutation </a:t>
            </a:r>
            <a:r>
              <a:rPr lang="en-US" sz="2000" dirty="0"/>
              <a:t>(</a:t>
            </a:r>
            <a:r>
              <a:rPr lang="en-US" sz="2000" dirty="0">
                <a:hlinkClick r:id="rId2"/>
              </a:rPr>
              <a:t>J </a:t>
            </a:r>
            <a:r>
              <a:rPr lang="en-US" sz="2000" dirty="0" err="1">
                <a:hlinkClick r:id="rId2"/>
              </a:rPr>
              <a:t>Clin</a:t>
            </a:r>
            <a:r>
              <a:rPr lang="en-US" sz="2000" dirty="0">
                <a:hlinkClick r:id="rId2"/>
              </a:rPr>
              <a:t> </a:t>
            </a:r>
            <a:r>
              <a:rPr lang="en-US" sz="2000" dirty="0" err="1">
                <a:hlinkClick r:id="rId2"/>
              </a:rPr>
              <a:t>Endocrinol</a:t>
            </a:r>
            <a:r>
              <a:rPr lang="en-US" sz="2000" dirty="0">
                <a:hlinkClick r:id="rId2"/>
              </a:rPr>
              <a:t> </a:t>
            </a:r>
            <a:r>
              <a:rPr lang="en-US" sz="2000" dirty="0" err="1">
                <a:hlinkClick r:id="rId2"/>
              </a:rPr>
              <a:t>Metab</a:t>
            </a:r>
            <a:r>
              <a:rPr lang="en-US" sz="2000" dirty="0">
                <a:hlinkClick r:id="rId2"/>
              </a:rPr>
              <a:t> 2014;99:E276</a:t>
            </a:r>
            <a:r>
              <a:rPr lang="en-US" sz="2000" dirty="0"/>
              <a:t>, </a:t>
            </a:r>
            <a:r>
              <a:rPr lang="en-US" sz="2000" dirty="0">
                <a:hlinkClick r:id="rId3"/>
              </a:rPr>
              <a:t>Cell 2014;159:676</a:t>
            </a:r>
            <a:r>
              <a:rPr lang="en-US" sz="2000" dirty="0"/>
              <a:t>) </a:t>
            </a:r>
          </a:p>
          <a:p>
            <a:r>
              <a:rPr lang="en-US" dirty="0"/>
              <a:t>8% with </a:t>
            </a:r>
            <a:r>
              <a:rPr lang="en-US" i="1" dirty="0"/>
              <a:t>RET-PTC</a:t>
            </a:r>
            <a:r>
              <a:rPr lang="en-US" dirty="0"/>
              <a:t> rearrangement </a:t>
            </a:r>
            <a:r>
              <a:rPr lang="en-US" sz="2000" dirty="0"/>
              <a:t>(</a:t>
            </a:r>
            <a:r>
              <a:rPr lang="en-US" sz="2000" dirty="0">
                <a:hlinkClick r:id="rId3"/>
              </a:rPr>
              <a:t>Cell 2014;159:676</a:t>
            </a:r>
            <a:r>
              <a:rPr lang="en-US" sz="2000" dirty="0"/>
              <a:t>) </a:t>
            </a:r>
          </a:p>
          <a:p>
            <a:r>
              <a:rPr lang="en-US" dirty="0"/>
              <a:t>Other rare fusions in classic variant include: </a:t>
            </a:r>
            <a:r>
              <a:rPr lang="en-US" i="1" dirty="0"/>
              <a:t>NTRK3</a:t>
            </a:r>
            <a:r>
              <a:rPr lang="en-US" dirty="0"/>
              <a:t> fusion in 2%, </a:t>
            </a:r>
            <a:r>
              <a:rPr lang="en-US" i="1" dirty="0"/>
              <a:t>NTRK1</a:t>
            </a:r>
            <a:r>
              <a:rPr lang="en-US" dirty="0"/>
              <a:t> fusion in 1.4%, </a:t>
            </a:r>
            <a:r>
              <a:rPr lang="en-US" i="1" dirty="0"/>
              <a:t>ALK</a:t>
            </a:r>
            <a:r>
              <a:rPr lang="en-US" dirty="0"/>
              <a:t> fusion in 1.1% and </a:t>
            </a:r>
            <a:r>
              <a:rPr lang="en-US" i="1" dirty="0"/>
              <a:t>PAX8-PPARgamma</a:t>
            </a:r>
            <a:r>
              <a:rPr lang="en-US" dirty="0"/>
              <a:t> fusion in 0.8% </a:t>
            </a:r>
            <a:r>
              <a:rPr lang="en-US" sz="2000" dirty="0"/>
              <a:t>(</a:t>
            </a:r>
            <a:r>
              <a:rPr lang="en-US" sz="2000" dirty="0">
                <a:hlinkClick r:id="rId3"/>
              </a:rPr>
              <a:t>Cell 2014;159:676</a:t>
            </a:r>
            <a:r>
              <a:rPr lang="en-US" sz="2000" dirty="0"/>
              <a:t>) </a:t>
            </a:r>
          </a:p>
          <a:p>
            <a:r>
              <a:rPr lang="en-US" i="1" dirty="0"/>
              <a:t>TERT</a:t>
            </a:r>
            <a:r>
              <a:rPr lang="en-US" dirty="0"/>
              <a:t> promoter mutation is rare; present in &lt; 1% of cases </a:t>
            </a:r>
          </a:p>
          <a:p>
            <a:endParaRPr lang="en-US" dirty="0"/>
          </a:p>
        </p:txBody>
      </p:sp>
    </p:spTree>
    <p:extLst>
      <p:ext uri="{BB962C8B-B14F-4D97-AF65-F5344CB8AC3E}">
        <p14:creationId xmlns:p14="http://schemas.microsoft.com/office/powerpoint/2010/main" val="38182693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Follicular </a:t>
            </a:r>
            <a:r>
              <a:rPr lang="en-US" sz="4000" b="1" dirty="0" err="1" smtClean="0"/>
              <a:t>thyreoid</a:t>
            </a:r>
            <a:r>
              <a:rPr lang="en-US" sz="4000" b="1" dirty="0" smtClean="0"/>
              <a:t> carcinoma </a:t>
            </a:r>
            <a:r>
              <a:rPr lang="en-US" sz="4000" dirty="0" smtClean="0"/>
              <a:t>- Definition/general</a:t>
            </a:r>
            <a:endParaRPr lang="en-US" sz="4000" dirty="0"/>
          </a:p>
        </p:txBody>
      </p:sp>
      <p:sp>
        <p:nvSpPr>
          <p:cNvPr id="3" name="Content Placeholder 2"/>
          <p:cNvSpPr>
            <a:spLocks noGrp="1"/>
          </p:cNvSpPr>
          <p:nvPr>
            <p:ph sz="half" idx="1"/>
          </p:nvPr>
        </p:nvSpPr>
        <p:spPr/>
        <p:txBody>
          <a:bodyPr>
            <a:normAutofit fontScale="70000" lnSpcReduction="20000"/>
          </a:bodyPr>
          <a:lstStyle/>
          <a:p>
            <a:r>
              <a:rPr lang="en-US" dirty="0" smtClean="0"/>
              <a:t>Thyroid </a:t>
            </a:r>
            <a:r>
              <a:rPr lang="en-US" dirty="0"/>
              <a:t>carcinoma with follicular differentiation but no papillary nuclear features (</a:t>
            </a:r>
            <a:r>
              <a:rPr lang="en-US" dirty="0" err="1">
                <a:hlinkClick r:id="rId2"/>
              </a:rPr>
              <a:t>Hürthle</a:t>
            </a:r>
            <a:r>
              <a:rPr lang="en-US" dirty="0">
                <a:hlinkClick r:id="rId2"/>
              </a:rPr>
              <a:t> cell (</a:t>
            </a:r>
            <a:r>
              <a:rPr lang="en-US" dirty="0" err="1">
                <a:hlinkClick r:id="rId2"/>
              </a:rPr>
              <a:t>oncocytic</a:t>
            </a:r>
            <a:r>
              <a:rPr lang="en-US" dirty="0">
                <a:hlinkClick r:id="rId2"/>
              </a:rPr>
              <a:t>) carcinoma</a:t>
            </a:r>
            <a:r>
              <a:rPr lang="en-US" dirty="0"/>
              <a:t> is discussed separately) </a:t>
            </a:r>
          </a:p>
          <a:p>
            <a:r>
              <a:rPr lang="en-US" dirty="0"/>
              <a:t>Comprises 6 - 10% of thyroid carcinomas </a:t>
            </a:r>
          </a:p>
          <a:p>
            <a:r>
              <a:rPr lang="en-US" dirty="0"/>
              <a:t>Insufficient dietary iodine is a risk factor </a:t>
            </a:r>
          </a:p>
          <a:p>
            <a:r>
              <a:rPr lang="en-US" dirty="0"/>
              <a:t>Usually solitary "cold" nodule on radionuclide scan </a:t>
            </a:r>
          </a:p>
          <a:p>
            <a:r>
              <a:rPr lang="en-US" dirty="0"/>
              <a:t>Extensive sampling of capsule is recommended (</a:t>
            </a:r>
            <a:r>
              <a:rPr lang="en-US" dirty="0">
                <a:hlinkClick r:id="rId3"/>
              </a:rPr>
              <a:t>Am J </a:t>
            </a:r>
            <a:r>
              <a:rPr lang="en-US" dirty="0" err="1">
                <a:hlinkClick r:id="rId3"/>
              </a:rPr>
              <a:t>Surg</a:t>
            </a:r>
            <a:r>
              <a:rPr lang="en-US" dirty="0">
                <a:hlinkClick r:id="rId3"/>
              </a:rPr>
              <a:t> </a:t>
            </a:r>
            <a:r>
              <a:rPr lang="en-US" dirty="0" err="1">
                <a:hlinkClick r:id="rId3"/>
              </a:rPr>
              <a:t>Pathol</a:t>
            </a:r>
            <a:r>
              <a:rPr lang="en-US" dirty="0">
                <a:hlinkClick r:id="rId3"/>
              </a:rPr>
              <a:t> 1992;16:392</a:t>
            </a:r>
            <a:r>
              <a:rPr lang="en-US" dirty="0"/>
              <a:t>) </a:t>
            </a:r>
            <a:br>
              <a:rPr lang="en-US" dirty="0"/>
            </a:br>
            <a:endParaRPr lang="en-US" dirty="0"/>
          </a:p>
        </p:txBody>
      </p:sp>
      <p:sp>
        <p:nvSpPr>
          <p:cNvPr id="4" name="Content Placeholder 3"/>
          <p:cNvSpPr>
            <a:spLocks noGrp="1"/>
          </p:cNvSpPr>
          <p:nvPr>
            <p:ph sz="half" idx="2"/>
          </p:nvPr>
        </p:nvSpPr>
        <p:spPr/>
        <p:txBody>
          <a:bodyPr>
            <a:normAutofit fontScale="70000" lnSpcReduction="20000"/>
          </a:bodyPr>
          <a:lstStyle/>
          <a:p>
            <a:r>
              <a:rPr lang="en-US" b="1" dirty="0">
                <a:solidFill>
                  <a:srgbClr val="FF0000"/>
                </a:solidFill>
              </a:rPr>
              <a:t>Three types </a:t>
            </a:r>
            <a:r>
              <a:rPr lang="en-US" dirty="0"/>
              <a:t>(</a:t>
            </a:r>
            <a:r>
              <a:rPr lang="en-US" dirty="0">
                <a:hlinkClick r:id="rId4"/>
              </a:rPr>
              <a:t>Lloyd: WHO Classification of </a:t>
            </a:r>
            <a:r>
              <a:rPr lang="en-US" dirty="0" err="1">
                <a:hlinkClick r:id="rId4"/>
              </a:rPr>
              <a:t>Tumours</a:t>
            </a:r>
            <a:r>
              <a:rPr lang="en-US" dirty="0">
                <a:hlinkClick r:id="rId4"/>
              </a:rPr>
              <a:t> of Endocrine Organs, 2017</a:t>
            </a:r>
            <a:r>
              <a:rPr lang="en-US" dirty="0"/>
              <a:t>): </a:t>
            </a:r>
          </a:p>
          <a:p>
            <a:pPr lvl="1"/>
            <a:r>
              <a:rPr lang="en-US" b="1" dirty="0"/>
              <a:t>Minimally invasive follicular carcinoma </a:t>
            </a:r>
          </a:p>
          <a:p>
            <a:pPr lvl="2"/>
            <a:r>
              <a:rPr lang="en-US" dirty="0"/>
              <a:t>With capsular invasion only </a:t>
            </a:r>
          </a:p>
          <a:p>
            <a:pPr lvl="1"/>
            <a:r>
              <a:rPr lang="en-US" b="1" dirty="0"/>
              <a:t>Encapsulated </a:t>
            </a:r>
            <a:r>
              <a:rPr lang="en-US" b="1" dirty="0" err="1"/>
              <a:t>angioinvasive</a:t>
            </a:r>
            <a:r>
              <a:rPr lang="en-US" dirty="0"/>
              <a:t>: </a:t>
            </a:r>
          </a:p>
          <a:p>
            <a:pPr lvl="2"/>
            <a:r>
              <a:rPr lang="en-US" dirty="0"/>
              <a:t>Tumors with limited vascular invasion (&lt; 4) have a better prognosis than those with extensive vascular invasion </a:t>
            </a:r>
          </a:p>
          <a:p>
            <a:pPr lvl="1"/>
            <a:r>
              <a:rPr lang="en-US" b="1" dirty="0"/>
              <a:t>Widely invasive: </a:t>
            </a:r>
          </a:p>
          <a:p>
            <a:pPr lvl="2"/>
            <a:r>
              <a:rPr lang="en-US" dirty="0"/>
              <a:t>Extensive invasion of thyroid and </a:t>
            </a:r>
            <a:r>
              <a:rPr lang="en-US" dirty="0" err="1"/>
              <a:t>extrathyroidal</a:t>
            </a:r>
            <a:r>
              <a:rPr lang="en-US" dirty="0"/>
              <a:t> soft tissue </a:t>
            </a:r>
          </a:p>
          <a:p>
            <a:r>
              <a:rPr lang="en-US" b="1" dirty="0">
                <a:solidFill>
                  <a:srgbClr val="FF0000"/>
                </a:solidFill>
              </a:rPr>
              <a:t>Two types </a:t>
            </a:r>
            <a:r>
              <a:rPr lang="en-US" dirty="0"/>
              <a:t>(</a:t>
            </a:r>
            <a:r>
              <a:rPr lang="en-US" dirty="0">
                <a:hlinkClick r:id="rId5"/>
              </a:rPr>
              <a:t>ARP: Tumors of the Thyroid and Parathyroid Glands, 2016</a:t>
            </a:r>
            <a:r>
              <a:rPr lang="en-US" dirty="0"/>
              <a:t>): </a:t>
            </a:r>
          </a:p>
          <a:p>
            <a:pPr lvl="1"/>
            <a:r>
              <a:rPr lang="en-US" b="1" dirty="0"/>
              <a:t>Minimally invasive follicular carcinoma </a:t>
            </a:r>
          </a:p>
          <a:p>
            <a:pPr lvl="2"/>
            <a:r>
              <a:rPr lang="en-US" dirty="0"/>
              <a:t>With capsular invasion (not obvious, need to search) </a:t>
            </a:r>
          </a:p>
          <a:p>
            <a:pPr lvl="2"/>
            <a:r>
              <a:rPr lang="en-US" dirty="0"/>
              <a:t>With limited (fewer than 4 vessels) vascular invasion </a:t>
            </a:r>
          </a:p>
          <a:p>
            <a:pPr lvl="2"/>
            <a:r>
              <a:rPr lang="en-US" dirty="0"/>
              <a:t>With extensive (4+ vessels) vascular </a:t>
            </a:r>
          </a:p>
          <a:p>
            <a:pPr lvl="1"/>
            <a:r>
              <a:rPr lang="en-US" b="1" dirty="0"/>
              <a:t>Widely invasive </a:t>
            </a:r>
          </a:p>
        </p:txBody>
      </p:sp>
    </p:spTree>
    <p:extLst>
      <p:ext uri="{BB962C8B-B14F-4D97-AF65-F5344CB8AC3E}">
        <p14:creationId xmlns:p14="http://schemas.microsoft.com/office/powerpoint/2010/main" val="9028191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800" b="1" dirty="0" smtClean="0">
                <a:solidFill>
                  <a:srgbClr val="002060"/>
                </a:solidFill>
                <a:latin typeface="Times New Roman"/>
                <a:cs typeface="Times New Roman"/>
              </a:rPr>
              <a:t>Diagnoses of Tumors of the </a:t>
            </a:r>
            <a:br>
              <a:rPr lang="en-US" sz="4800" b="1" dirty="0" smtClean="0">
                <a:solidFill>
                  <a:srgbClr val="002060"/>
                </a:solidFill>
                <a:latin typeface="Times New Roman"/>
                <a:cs typeface="Times New Roman"/>
              </a:rPr>
            </a:br>
            <a:r>
              <a:rPr lang="en-US" sz="4800" b="1" dirty="0" err="1" smtClean="0">
                <a:solidFill>
                  <a:srgbClr val="002060"/>
                </a:solidFill>
                <a:latin typeface="Times New Roman"/>
                <a:cs typeface="Times New Roman"/>
              </a:rPr>
              <a:t>Thyreoid</a:t>
            </a:r>
            <a:r>
              <a:rPr lang="en-US" sz="4800" b="1" dirty="0" smtClean="0">
                <a:solidFill>
                  <a:srgbClr val="002060"/>
                </a:solidFill>
                <a:latin typeface="Times New Roman"/>
                <a:cs typeface="Times New Roman"/>
              </a:rPr>
              <a:t> Gland</a:t>
            </a:r>
            <a:endParaRPr lang="en-US" sz="4800"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29127" y="2074088"/>
            <a:ext cx="3533746" cy="3931920"/>
          </a:xfrm>
        </p:spPr>
      </p:pic>
    </p:spTree>
    <p:extLst>
      <p:ext uri="{BB962C8B-B14F-4D97-AF65-F5344CB8AC3E}">
        <p14:creationId xmlns:p14="http://schemas.microsoft.com/office/powerpoint/2010/main" val="33128282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Follicular </a:t>
            </a:r>
            <a:r>
              <a:rPr lang="en-US" b="1" dirty="0" err="1" smtClean="0"/>
              <a:t>thyreoid</a:t>
            </a:r>
            <a:r>
              <a:rPr lang="en-US" b="1" dirty="0" smtClean="0"/>
              <a:t> carcinoma </a:t>
            </a:r>
            <a:endParaRPr lang="en-US" b="1" dirty="0"/>
          </a:p>
        </p:txBody>
      </p:sp>
      <p:sp>
        <p:nvSpPr>
          <p:cNvPr id="3" name="Content Placeholder 2"/>
          <p:cNvSpPr>
            <a:spLocks noGrp="1"/>
          </p:cNvSpPr>
          <p:nvPr>
            <p:ph idx="1"/>
          </p:nvPr>
        </p:nvSpPr>
        <p:spPr/>
        <p:txBody>
          <a:bodyPr/>
          <a:lstStyle/>
          <a:p>
            <a:r>
              <a:rPr lang="en-US" b="1" dirty="0" smtClean="0">
                <a:solidFill>
                  <a:srgbClr val="FF0000"/>
                </a:solidFill>
              </a:rPr>
              <a:t>Epidemiology</a:t>
            </a:r>
          </a:p>
          <a:p>
            <a:pPr lvl="1"/>
            <a:r>
              <a:rPr lang="en-US" dirty="0" smtClean="0"/>
              <a:t>75</a:t>
            </a:r>
            <a:r>
              <a:rPr lang="en-US" dirty="0"/>
              <a:t>% women </a:t>
            </a:r>
          </a:p>
          <a:p>
            <a:pPr lvl="1"/>
            <a:r>
              <a:rPr lang="en-US" dirty="0"/>
              <a:t>Older age than papillary carcinoma, peak age: 40 - 60 </a:t>
            </a:r>
          </a:p>
          <a:p>
            <a:pPr lvl="1"/>
            <a:r>
              <a:rPr lang="en-US" dirty="0"/>
              <a:t>Rarely in children </a:t>
            </a:r>
            <a:endParaRPr lang="en-US" dirty="0" smtClean="0"/>
          </a:p>
          <a:p>
            <a:endParaRPr lang="en-US" dirty="0"/>
          </a:p>
          <a:p>
            <a:r>
              <a:rPr lang="en-US" b="1" dirty="0">
                <a:solidFill>
                  <a:srgbClr val="FF0000"/>
                </a:solidFill>
              </a:rPr>
              <a:t>Etiology</a:t>
            </a:r>
          </a:p>
          <a:p>
            <a:pPr lvl="1"/>
            <a:r>
              <a:rPr lang="en-US" dirty="0"/>
              <a:t>Iodine deficiency and irradiation exposure, older age </a:t>
            </a:r>
          </a:p>
          <a:p>
            <a:endParaRPr lang="en-US" dirty="0"/>
          </a:p>
          <a:p>
            <a:endParaRPr lang="en-US" dirty="0"/>
          </a:p>
        </p:txBody>
      </p:sp>
    </p:spTree>
    <p:extLst>
      <p:ext uri="{BB962C8B-B14F-4D97-AF65-F5344CB8AC3E}">
        <p14:creationId xmlns:p14="http://schemas.microsoft.com/office/powerpoint/2010/main" val="22402912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Follicular </a:t>
            </a:r>
            <a:r>
              <a:rPr lang="en-US" sz="4000" b="1" dirty="0" err="1" smtClean="0"/>
              <a:t>thyreoid</a:t>
            </a:r>
            <a:r>
              <a:rPr lang="en-US" sz="4000" b="1" dirty="0" smtClean="0"/>
              <a:t> carcinoma </a:t>
            </a:r>
            <a:r>
              <a:rPr lang="en-US" sz="4000" dirty="0" smtClean="0"/>
              <a:t>- </a:t>
            </a:r>
            <a:r>
              <a:rPr lang="en-US" sz="4000" dirty="0"/>
              <a:t>Clinical features</a:t>
            </a:r>
          </a:p>
        </p:txBody>
      </p:sp>
      <p:sp>
        <p:nvSpPr>
          <p:cNvPr id="3" name="Content Placeholder 2"/>
          <p:cNvSpPr>
            <a:spLocks noGrp="1"/>
          </p:cNvSpPr>
          <p:nvPr>
            <p:ph idx="1"/>
          </p:nvPr>
        </p:nvSpPr>
        <p:spPr/>
        <p:txBody>
          <a:bodyPr/>
          <a:lstStyle/>
          <a:p>
            <a:r>
              <a:rPr lang="en-US" dirty="0" smtClean="0"/>
              <a:t>Usually </a:t>
            </a:r>
            <a:r>
              <a:rPr lang="en-US" dirty="0"/>
              <a:t>"cold" on radionuclide scan </a:t>
            </a:r>
          </a:p>
          <a:p>
            <a:r>
              <a:rPr lang="en-US" dirty="0"/>
              <a:t>May arise from preexisting adenoma </a:t>
            </a:r>
          </a:p>
          <a:p>
            <a:r>
              <a:rPr lang="en-US" dirty="0"/>
              <a:t>Does not metastasize through </a:t>
            </a:r>
            <a:r>
              <a:rPr lang="en-US" dirty="0" err="1"/>
              <a:t>lymphatics</a:t>
            </a:r>
            <a:r>
              <a:rPr lang="en-US" dirty="0"/>
              <a:t> but does spread to lungs, liver, bone, brain via blood vessels </a:t>
            </a:r>
          </a:p>
          <a:p>
            <a:r>
              <a:rPr lang="en-US" dirty="0"/>
              <a:t>Less than 5% with </a:t>
            </a:r>
            <a:r>
              <a:rPr lang="en-US" dirty="0" err="1"/>
              <a:t>ipsilateral</a:t>
            </a:r>
            <a:r>
              <a:rPr lang="en-US" dirty="0"/>
              <a:t> lymphadenopathy </a:t>
            </a:r>
          </a:p>
          <a:p>
            <a:r>
              <a:rPr lang="en-US" dirty="0"/>
              <a:t>Up to 69% distant metastasis: lung and bone (common in widely invasive carcinoma) </a:t>
            </a:r>
          </a:p>
        </p:txBody>
      </p:sp>
    </p:spTree>
    <p:extLst>
      <p:ext uri="{BB962C8B-B14F-4D97-AF65-F5344CB8AC3E}">
        <p14:creationId xmlns:p14="http://schemas.microsoft.com/office/powerpoint/2010/main" val="19774695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Follicular </a:t>
            </a:r>
            <a:r>
              <a:rPr lang="en-US" sz="3600" b="1" dirty="0" err="1" smtClean="0"/>
              <a:t>thyreoid</a:t>
            </a:r>
            <a:r>
              <a:rPr lang="en-US" sz="3600" b="1" dirty="0" smtClean="0"/>
              <a:t> carcinoma </a:t>
            </a:r>
            <a:r>
              <a:rPr lang="en-US" sz="3600" dirty="0" smtClean="0"/>
              <a:t>- </a:t>
            </a:r>
            <a:r>
              <a:rPr lang="en-US" sz="3600" dirty="0"/>
              <a:t>Radiology description</a:t>
            </a:r>
          </a:p>
        </p:txBody>
      </p:sp>
      <p:sp>
        <p:nvSpPr>
          <p:cNvPr id="3" name="Content Placeholder 2"/>
          <p:cNvSpPr>
            <a:spLocks noGrp="1"/>
          </p:cNvSpPr>
          <p:nvPr>
            <p:ph idx="1"/>
          </p:nvPr>
        </p:nvSpPr>
        <p:spPr/>
        <p:txBody>
          <a:bodyPr/>
          <a:lstStyle/>
          <a:p>
            <a:r>
              <a:rPr lang="en-US" dirty="0" smtClean="0"/>
              <a:t>Ultrasound</a:t>
            </a:r>
            <a:r>
              <a:rPr lang="en-US" dirty="0"/>
              <a:t>: solid </a:t>
            </a:r>
            <a:r>
              <a:rPr lang="en-US" dirty="0" err="1"/>
              <a:t>hypoechoic</a:t>
            </a:r>
            <a:r>
              <a:rPr lang="en-US" dirty="0"/>
              <a:t> nodule with a peripheral halo (fibrous capsule); irregular or poorly defined margins may be suggestive of carcinoma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0" y="3121574"/>
            <a:ext cx="5080000" cy="3291928"/>
          </a:xfrm>
          <a:prstGeom prst="rect">
            <a:avLst/>
          </a:prstGeom>
        </p:spPr>
      </p:pic>
    </p:spTree>
    <p:extLst>
      <p:ext uri="{BB962C8B-B14F-4D97-AF65-F5344CB8AC3E}">
        <p14:creationId xmlns:p14="http://schemas.microsoft.com/office/powerpoint/2010/main" val="38519547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Follicular </a:t>
            </a:r>
            <a:r>
              <a:rPr lang="en-US" sz="4000" b="1" dirty="0" err="1" smtClean="0"/>
              <a:t>thyreoid</a:t>
            </a:r>
            <a:r>
              <a:rPr lang="en-US" sz="4000" b="1" dirty="0" smtClean="0"/>
              <a:t> carcinoma </a:t>
            </a:r>
            <a:r>
              <a:rPr lang="en-US" sz="4000" dirty="0" smtClean="0"/>
              <a:t>- </a:t>
            </a:r>
            <a:r>
              <a:rPr lang="en-US" sz="4000" dirty="0"/>
              <a:t>Prognostic factors</a:t>
            </a:r>
          </a:p>
        </p:txBody>
      </p:sp>
      <p:sp>
        <p:nvSpPr>
          <p:cNvPr id="3" name="Content Placeholder 2"/>
          <p:cNvSpPr>
            <a:spLocks noGrp="1"/>
          </p:cNvSpPr>
          <p:nvPr>
            <p:ph idx="1"/>
          </p:nvPr>
        </p:nvSpPr>
        <p:spPr/>
        <p:txBody>
          <a:bodyPr/>
          <a:lstStyle/>
          <a:p>
            <a:r>
              <a:rPr lang="en-US" dirty="0" smtClean="0"/>
              <a:t>Minimally </a:t>
            </a:r>
            <a:r>
              <a:rPr lang="en-US" dirty="0"/>
              <a:t>invasive follicular carcinoma: very low long term mortality </a:t>
            </a:r>
            <a:r>
              <a:rPr lang="en-US" sz="2000" dirty="0"/>
              <a:t>(</a:t>
            </a:r>
            <a:r>
              <a:rPr lang="en-US" sz="2000" dirty="0">
                <a:hlinkClick r:id="rId2"/>
              </a:rPr>
              <a:t>Cancer 2001;91:505</a:t>
            </a:r>
            <a:r>
              <a:rPr lang="en-US" sz="2000" dirty="0"/>
              <a:t>) </a:t>
            </a:r>
          </a:p>
          <a:p>
            <a:r>
              <a:rPr lang="en-US" dirty="0"/>
              <a:t>Widely invasive: 50% long term mortality </a:t>
            </a:r>
          </a:p>
          <a:p>
            <a:r>
              <a:rPr lang="en-US" b="1" dirty="0">
                <a:solidFill>
                  <a:srgbClr val="FF0000"/>
                </a:solidFill>
              </a:rPr>
              <a:t>Poor prognostic factors</a:t>
            </a:r>
            <a:r>
              <a:rPr lang="en-US" dirty="0">
                <a:solidFill>
                  <a:srgbClr val="FF0000"/>
                </a:solidFill>
              </a:rPr>
              <a:t>: </a:t>
            </a:r>
            <a:endParaRPr lang="en-US" dirty="0" smtClean="0">
              <a:solidFill>
                <a:srgbClr val="FF0000"/>
              </a:solidFill>
            </a:endParaRPr>
          </a:p>
          <a:p>
            <a:pPr lvl="1"/>
            <a:r>
              <a:rPr lang="en-US" dirty="0" smtClean="0"/>
              <a:t>tumor </a:t>
            </a:r>
            <a:r>
              <a:rPr lang="en-US" dirty="0"/>
              <a:t>size greater than 4 cm, </a:t>
            </a:r>
            <a:endParaRPr lang="en-US" dirty="0" smtClean="0"/>
          </a:p>
          <a:p>
            <a:pPr lvl="1"/>
            <a:r>
              <a:rPr lang="en-US" dirty="0" smtClean="0"/>
              <a:t>distant </a:t>
            </a:r>
            <a:r>
              <a:rPr lang="en-US" dirty="0"/>
              <a:t>metastases, </a:t>
            </a:r>
            <a:endParaRPr lang="en-US" dirty="0" smtClean="0"/>
          </a:p>
          <a:p>
            <a:pPr lvl="1"/>
            <a:r>
              <a:rPr lang="en-US" dirty="0" smtClean="0"/>
              <a:t>age </a:t>
            </a:r>
            <a:r>
              <a:rPr lang="en-US" dirty="0"/>
              <a:t>greater than 45 years, large size, </a:t>
            </a:r>
            <a:endParaRPr lang="en-US" dirty="0" smtClean="0"/>
          </a:p>
          <a:p>
            <a:pPr lvl="1"/>
            <a:r>
              <a:rPr lang="en-US" dirty="0" smtClean="0"/>
              <a:t>extensive </a:t>
            </a:r>
            <a:r>
              <a:rPr lang="en-US" dirty="0"/>
              <a:t>vascular invasion, </a:t>
            </a:r>
            <a:endParaRPr lang="en-US" dirty="0" smtClean="0"/>
          </a:p>
          <a:p>
            <a:pPr lvl="1"/>
            <a:r>
              <a:rPr lang="en-US" dirty="0" err="1" smtClean="0"/>
              <a:t>extrathyroidal</a:t>
            </a:r>
            <a:r>
              <a:rPr lang="en-US" dirty="0" smtClean="0"/>
              <a:t> </a:t>
            </a:r>
            <a:r>
              <a:rPr lang="en-US" dirty="0"/>
              <a:t>extension </a:t>
            </a:r>
            <a:r>
              <a:rPr lang="en-US" sz="2000" dirty="0"/>
              <a:t>(</a:t>
            </a:r>
            <a:r>
              <a:rPr lang="en-US" sz="2000" dirty="0">
                <a:hlinkClick r:id="rId3"/>
              </a:rPr>
              <a:t>World J </a:t>
            </a:r>
            <a:r>
              <a:rPr lang="en-US" sz="2000" dirty="0" err="1">
                <a:hlinkClick r:id="rId3"/>
              </a:rPr>
              <a:t>Surg</a:t>
            </a:r>
            <a:r>
              <a:rPr lang="en-US" sz="2000" dirty="0">
                <a:hlinkClick r:id="rId3"/>
              </a:rPr>
              <a:t> 2007;31:1417</a:t>
            </a:r>
            <a:r>
              <a:rPr lang="en-US" sz="2000" dirty="0"/>
              <a:t>) </a:t>
            </a:r>
          </a:p>
        </p:txBody>
      </p:sp>
    </p:spTree>
    <p:extLst>
      <p:ext uri="{BB962C8B-B14F-4D97-AF65-F5344CB8AC3E}">
        <p14:creationId xmlns:p14="http://schemas.microsoft.com/office/powerpoint/2010/main" val="37753057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Follicular </a:t>
            </a:r>
            <a:r>
              <a:rPr lang="en-US" sz="4000" b="1" dirty="0" err="1" smtClean="0"/>
              <a:t>thyreoid</a:t>
            </a:r>
            <a:r>
              <a:rPr lang="en-US" sz="4000" b="1" dirty="0" smtClean="0"/>
              <a:t> carcinoma </a:t>
            </a:r>
            <a:r>
              <a:rPr lang="en-US" sz="4000" dirty="0" smtClean="0"/>
              <a:t>- </a:t>
            </a:r>
            <a:r>
              <a:rPr lang="en-US" sz="4000" dirty="0"/>
              <a:t>Gross description</a:t>
            </a:r>
          </a:p>
        </p:txBody>
      </p:sp>
      <p:sp>
        <p:nvSpPr>
          <p:cNvPr id="4" name="Content Placeholder 3"/>
          <p:cNvSpPr>
            <a:spLocks noGrp="1"/>
          </p:cNvSpPr>
          <p:nvPr>
            <p:ph sz="half" idx="1"/>
          </p:nvPr>
        </p:nvSpPr>
        <p:spPr/>
        <p:txBody>
          <a:bodyPr>
            <a:normAutofit fontScale="92500" lnSpcReduction="10000"/>
          </a:bodyPr>
          <a:lstStyle/>
          <a:p>
            <a:r>
              <a:rPr lang="en-US" dirty="0" smtClean="0"/>
              <a:t>Tan </a:t>
            </a:r>
            <a:r>
              <a:rPr lang="en-US" dirty="0"/>
              <a:t>to brown solid cut surface, can have cystic changes and hemorrhage </a:t>
            </a:r>
          </a:p>
          <a:p>
            <a:r>
              <a:rPr lang="en-US" dirty="0"/>
              <a:t>Minimally invasive: usually single encapsulated nodule, with thickened and irregular capsule </a:t>
            </a:r>
          </a:p>
          <a:p>
            <a:r>
              <a:rPr lang="en-US" dirty="0"/>
              <a:t>Widely invasive: extensive permeation of capsule or no capsule </a:t>
            </a:r>
          </a:p>
          <a:p>
            <a:r>
              <a:rPr lang="en-US" dirty="0"/>
              <a:t>All capsule with adjacent tissue needs to be submitted for histological evaluation </a:t>
            </a:r>
          </a:p>
        </p:txBody>
      </p:sp>
      <p:pic>
        <p:nvPicPr>
          <p:cNvPr id="6" name="Content Placeholder 5"/>
          <p:cNvPicPr>
            <a:picLocks noGrp="1" noChangeAspect="1"/>
          </p:cNvPicPr>
          <p:nvPr>
            <p:ph sz="half" idx="2"/>
          </p:nvPr>
        </p:nvPicPr>
        <p:blipFill>
          <a:blip r:embed="rId2"/>
          <a:stretch>
            <a:fillRect/>
          </a:stretch>
        </p:blipFill>
        <p:spPr>
          <a:xfrm>
            <a:off x="6172200" y="2422793"/>
            <a:ext cx="5181600" cy="3157001"/>
          </a:xfrm>
          <a:prstGeom prst="rect">
            <a:avLst/>
          </a:prstGeom>
        </p:spPr>
      </p:pic>
    </p:spTree>
    <p:extLst>
      <p:ext uri="{BB962C8B-B14F-4D97-AF65-F5344CB8AC3E}">
        <p14:creationId xmlns:p14="http://schemas.microsoft.com/office/powerpoint/2010/main" val="21378413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Follicular </a:t>
            </a:r>
            <a:r>
              <a:rPr lang="en-US" sz="2800" b="1" dirty="0" err="1" smtClean="0"/>
              <a:t>thyreoid</a:t>
            </a:r>
            <a:r>
              <a:rPr lang="en-US" sz="2800" b="1" dirty="0" smtClean="0"/>
              <a:t> carcinoma </a:t>
            </a:r>
            <a:r>
              <a:rPr lang="en-US" sz="2800" dirty="0" smtClean="0"/>
              <a:t>- </a:t>
            </a:r>
            <a:r>
              <a:rPr lang="en-US" sz="2800" dirty="0"/>
              <a:t>Microscopic (histologic) description</a:t>
            </a:r>
            <a:br>
              <a:rPr lang="en-US" sz="2800" dirty="0"/>
            </a:br>
            <a:endParaRPr lang="en-US" sz="2800" dirty="0"/>
          </a:p>
        </p:txBody>
      </p:sp>
      <p:sp>
        <p:nvSpPr>
          <p:cNvPr id="4" name="Content Placeholder 3"/>
          <p:cNvSpPr>
            <a:spLocks noGrp="1"/>
          </p:cNvSpPr>
          <p:nvPr>
            <p:ph sz="half" idx="1"/>
          </p:nvPr>
        </p:nvSpPr>
        <p:spPr/>
        <p:txBody>
          <a:bodyPr>
            <a:normAutofit fontScale="55000" lnSpcReduction="20000"/>
          </a:bodyPr>
          <a:lstStyle/>
          <a:p>
            <a:r>
              <a:rPr lang="en-US" dirty="0" smtClean="0"/>
              <a:t>Trabecular </a:t>
            </a:r>
            <a:r>
              <a:rPr lang="en-US" dirty="0"/>
              <a:t>or solid pattern of follicles (small, normal sized or large - </a:t>
            </a:r>
            <a:r>
              <a:rPr lang="en-US" dirty="0" err="1"/>
              <a:t>microfollicular</a:t>
            </a:r>
            <a:r>
              <a:rPr lang="en-US" dirty="0"/>
              <a:t>, </a:t>
            </a:r>
            <a:r>
              <a:rPr lang="en-US" dirty="0" err="1"/>
              <a:t>normofollicular</a:t>
            </a:r>
            <a:r>
              <a:rPr lang="en-US" dirty="0"/>
              <a:t> or </a:t>
            </a:r>
            <a:r>
              <a:rPr lang="en-US" dirty="0" err="1"/>
              <a:t>macrofollicular</a:t>
            </a:r>
            <a:r>
              <a:rPr lang="en-US" dirty="0"/>
              <a:t> respectively) </a:t>
            </a:r>
          </a:p>
          <a:p>
            <a:r>
              <a:rPr lang="en-US" dirty="0"/>
              <a:t>No nuclear features of papillary thyroid carcinoma </a:t>
            </a:r>
          </a:p>
          <a:p>
            <a:r>
              <a:rPr lang="en-US" dirty="0"/>
              <a:t>Invasion of adjacent thyroid parenchyma, capsule (complete penetration) or blood vessels (in or beyond the capsule) </a:t>
            </a:r>
          </a:p>
          <a:p>
            <a:r>
              <a:rPr lang="en-US" dirty="0"/>
              <a:t>Capsular invasion: capsule is typically thickened and irregular, needs penetration through the capsule (full thickness), may have reactive </a:t>
            </a:r>
            <a:r>
              <a:rPr lang="en-US" dirty="0" err="1"/>
              <a:t>pseudocapsule</a:t>
            </a:r>
            <a:r>
              <a:rPr lang="en-US" dirty="0"/>
              <a:t> around the invasion edge, exclude FNA site </a:t>
            </a:r>
          </a:p>
          <a:p>
            <a:r>
              <a:rPr lang="en-US" dirty="0"/>
              <a:t>Vascular invasion: vessel within or beyond capsule, tumor covered with endothelium, attached to the wall or with thrombus </a:t>
            </a:r>
          </a:p>
          <a:p>
            <a:r>
              <a:rPr lang="en-US" dirty="0"/>
              <a:t>May have nuclear </a:t>
            </a:r>
            <a:r>
              <a:rPr lang="en-US" dirty="0" err="1"/>
              <a:t>atypia</a:t>
            </a:r>
            <a:r>
              <a:rPr lang="en-US" dirty="0"/>
              <a:t>, focal spindled areas, mitotic figures (&lt; 3/10HPF) </a:t>
            </a:r>
          </a:p>
          <a:p>
            <a:r>
              <a:rPr lang="en-US" dirty="0"/>
              <a:t>No necrosis </a:t>
            </a:r>
          </a:p>
          <a:p>
            <a:r>
              <a:rPr lang="en-US" dirty="0"/>
              <a:t>Usually no squamous metaplasia, no </a:t>
            </a:r>
            <a:r>
              <a:rPr lang="en-US" dirty="0" err="1"/>
              <a:t>psammoma</a:t>
            </a:r>
            <a:r>
              <a:rPr lang="en-US" dirty="0"/>
              <a:t> bodies, no / rare lymphatic invasion </a:t>
            </a:r>
          </a:p>
          <a:p>
            <a:r>
              <a:rPr lang="en-US" dirty="0"/>
              <a:t>Metastatic follicular carcinoma can mimic normal thyroid tissue </a:t>
            </a:r>
          </a:p>
          <a:p>
            <a:endParaRPr lang="en-US" dirty="0"/>
          </a:p>
        </p:txBody>
      </p:sp>
      <p:pic>
        <p:nvPicPr>
          <p:cNvPr id="6" name="Content Placeholder 5"/>
          <p:cNvPicPr>
            <a:picLocks noGrp="1" noChangeAspect="1"/>
          </p:cNvPicPr>
          <p:nvPr>
            <p:ph sz="half" idx="2"/>
          </p:nvPr>
        </p:nvPicPr>
        <p:blipFill>
          <a:blip r:embed="rId2"/>
          <a:stretch>
            <a:fillRect/>
          </a:stretch>
        </p:blipFill>
        <p:spPr>
          <a:xfrm>
            <a:off x="6172200" y="2135763"/>
            <a:ext cx="5181600" cy="3731062"/>
          </a:xfrm>
          <a:prstGeom prst="rect">
            <a:avLst/>
          </a:prstGeom>
        </p:spPr>
      </p:pic>
      <p:sp>
        <p:nvSpPr>
          <p:cNvPr id="7" name="Rectangle 6"/>
          <p:cNvSpPr/>
          <p:nvPr/>
        </p:nvSpPr>
        <p:spPr>
          <a:xfrm>
            <a:off x="5701049" y="5877962"/>
            <a:ext cx="6096000" cy="738664"/>
          </a:xfrm>
          <a:prstGeom prst="rect">
            <a:avLst/>
          </a:prstGeom>
        </p:spPr>
        <p:txBody>
          <a:bodyPr wrap="square">
            <a:spAutoFit/>
          </a:bodyPr>
          <a:lstStyle/>
          <a:p>
            <a:pPr algn="ctr"/>
            <a:r>
              <a:rPr lang="en-US" sz="1400" dirty="0"/>
              <a:t>Follicular thyroid carcinoma, vascular invasion: capsular vessel with </a:t>
            </a:r>
            <a:r>
              <a:rPr lang="en-US" sz="1400" dirty="0" err="1"/>
              <a:t>endothelialized</a:t>
            </a:r>
            <a:r>
              <a:rPr lang="en-US" sz="1400" dirty="0"/>
              <a:t> tumor deposit attached to the vascular wall </a:t>
            </a:r>
            <a:endParaRPr lang="en-US" sz="1400" dirty="0" smtClean="0"/>
          </a:p>
          <a:p>
            <a:pPr algn="ctr"/>
            <a:r>
              <a:rPr lang="en-US" sz="1400" dirty="0" smtClean="0"/>
              <a:t>(</a:t>
            </a:r>
            <a:r>
              <a:rPr lang="en-US" sz="1400" dirty="0"/>
              <a:t>H&amp;E, high power). </a:t>
            </a:r>
          </a:p>
        </p:txBody>
      </p:sp>
    </p:spTree>
    <p:extLst>
      <p:ext uri="{BB962C8B-B14F-4D97-AF65-F5344CB8AC3E}">
        <p14:creationId xmlns:p14="http://schemas.microsoft.com/office/powerpoint/2010/main" val="35155056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Follicular </a:t>
            </a:r>
            <a:r>
              <a:rPr lang="en-US" sz="3600" b="1" dirty="0" err="1" smtClean="0"/>
              <a:t>thyreoid</a:t>
            </a:r>
            <a:r>
              <a:rPr lang="en-US" sz="3600" b="1" dirty="0" smtClean="0"/>
              <a:t> carcinoma </a:t>
            </a:r>
            <a:r>
              <a:rPr lang="en-US" sz="3600" dirty="0" smtClean="0"/>
              <a:t>- </a:t>
            </a:r>
            <a:r>
              <a:rPr lang="en-US" sz="3600" dirty="0"/>
              <a:t>Cytology description</a:t>
            </a:r>
          </a:p>
        </p:txBody>
      </p:sp>
      <p:sp>
        <p:nvSpPr>
          <p:cNvPr id="3" name="Content Placeholder 2"/>
          <p:cNvSpPr>
            <a:spLocks noGrp="1"/>
          </p:cNvSpPr>
          <p:nvPr>
            <p:ph sz="half" idx="1"/>
          </p:nvPr>
        </p:nvSpPr>
        <p:spPr/>
        <p:txBody>
          <a:bodyPr>
            <a:normAutofit fontScale="92500" lnSpcReduction="20000"/>
          </a:bodyPr>
          <a:lstStyle/>
          <a:p>
            <a:r>
              <a:rPr lang="en-US" dirty="0" err="1" smtClean="0"/>
              <a:t>Microfollicules</a:t>
            </a:r>
            <a:r>
              <a:rPr lang="en-US" dirty="0" smtClean="0"/>
              <a:t> </a:t>
            </a:r>
            <a:r>
              <a:rPr lang="en-US" dirty="0"/>
              <a:t>(6 - 12 nuclei) with nuclear enlargement, overlapping and crowding </a:t>
            </a:r>
          </a:p>
          <a:p>
            <a:r>
              <a:rPr lang="en-US" dirty="0"/>
              <a:t>No or scant colloid </a:t>
            </a:r>
          </a:p>
          <a:p>
            <a:r>
              <a:rPr lang="en-US" dirty="0"/>
              <a:t>Nuclear </a:t>
            </a:r>
            <a:r>
              <a:rPr lang="en-US" dirty="0" err="1"/>
              <a:t>atypia</a:t>
            </a:r>
            <a:r>
              <a:rPr lang="en-US" dirty="0"/>
              <a:t> is not specific for malignancy </a:t>
            </a:r>
          </a:p>
          <a:p>
            <a:r>
              <a:rPr lang="en-US" dirty="0"/>
              <a:t>Cannot distinguish between follicular adenoma and carcinoma by fine needle aspiration since there needs to be evidence of capsular invasion, vascular invasion or invasion of adjacent parenchyma </a:t>
            </a:r>
          </a:p>
        </p:txBody>
      </p:sp>
      <p:pic>
        <p:nvPicPr>
          <p:cNvPr id="5" name="Content Placeholder 4"/>
          <p:cNvPicPr>
            <a:picLocks noGrp="1" noChangeAspect="1"/>
          </p:cNvPicPr>
          <p:nvPr>
            <p:ph sz="half" idx="2"/>
          </p:nvPr>
        </p:nvPicPr>
        <p:blipFill>
          <a:blip r:embed="rId2"/>
          <a:stretch>
            <a:fillRect/>
          </a:stretch>
        </p:blipFill>
        <p:spPr>
          <a:xfrm>
            <a:off x="6172200" y="2061343"/>
            <a:ext cx="5181600" cy="3879901"/>
          </a:xfrm>
          <a:prstGeom prst="rect">
            <a:avLst/>
          </a:prstGeom>
        </p:spPr>
      </p:pic>
      <p:sp>
        <p:nvSpPr>
          <p:cNvPr id="7" name="Rectangle 6"/>
          <p:cNvSpPr/>
          <p:nvPr/>
        </p:nvSpPr>
        <p:spPr>
          <a:xfrm>
            <a:off x="5984389" y="6006755"/>
            <a:ext cx="6096000" cy="738664"/>
          </a:xfrm>
          <a:prstGeom prst="rect">
            <a:avLst/>
          </a:prstGeom>
        </p:spPr>
        <p:txBody>
          <a:bodyPr wrap="square">
            <a:spAutoFit/>
          </a:bodyPr>
          <a:lstStyle/>
          <a:p>
            <a:pPr algn="ctr"/>
            <a:r>
              <a:rPr lang="en-US" sz="1400" dirty="0"/>
              <a:t>Follicular neoplasm, thyroid FNA: small follicles composed of cells with nuclear enlargement and </a:t>
            </a:r>
            <a:r>
              <a:rPr lang="en-US" sz="1400" dirty="0" err="1"/>
              <a:t>hyperchromasia</a:t>
            </a:r>
            <a:r>
              <a:rPr lang="en-US" sz="1400" dirty="0"/>
              <a:t> </a:t>
            </a:r>
            <a:endParaRPr lang="en-US" sz="1400" dirty="0" smtClean="0"/>
          </a:p>
          <a:p>
            <a:pPr algn="ctr"/>
            <a:r>
              <a:rPr lang="en-US" sz="1400" dirty="0" smtClean="0"/>
              <a:t>(</a:t>
            </a:r>
            <a:r>
              <a:rPr lang="en-US" sz="1400" dirty="0" err="1"/>
              <a:t>Papanicolaou</a:t>
            </a:r>
            <a:r>
              <a:rPr lang="en-US" sz="1400" dirty="0"/>
              <a:t>, 40x). </a:t>
            </a:r>
          </a:p>
        </p:txBody>
      </p:sp>
    </p:spTree>
    <p:extLst>
      <p:ext uri="{BB962C8B-B14F-4D97-AF65-F5344CB8AC3E}">
        <p14:creationId xmlns:p14="http://schemas.microsoft.com/office/powerpoint/2010/main" val="1805084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83" y="365125"/>
            <a:ext cx="11745310" cy="1325563"/>
          </a:xfrm>
        </p:spPr>
        <p:txBody>
          <a:bodyPr/>
          <a:lstStyle/>
          <a:p>
            <a:r>
              <a:rPr lang="en-US" b="1" dirty="0" smtClean="0"/>
              <a:t>Medullary </a:t>
            </a:r>
            <a:r>
              <a:rPr lang="en-US" b="1" dirty="0" err="1" smtClean="0"/>
              <a:t>thyreoid</a:t>
            </a:r>
            <a:r>
              <a:rPr lang="en-US" b="1" dirty="0" smtClean="0"/>
              <a:t> carcinoma </a:t>
            </a:r>
            <a:r>
              <a:rPr lang="en-US" dirty="0" smtClean="0"/>
              <a:t>- Definition/general</a:t>
            </a:r>
            <a:endParaRPr lang="en-US" dirty="0"/>
          </a:p>
        </p:txBody>
      </p:sp>
      <p:sp>
        <p:nvSpPr>
          <p:cNvPr id="3" name="Content Placeholder 2"/>
          <p:cNvSpPr>
            <a:spLocks noGrp="1"/>
          </p:cNvSpPr>
          <p:nvPr>
            <p:ph idx="1"/>
          </p:nvPr>
        </p:nvSpPr>
        <p:spPr/>
        <p:txBody>
          <a:bodyPr>
            <a:normAutofit fontScale="92500"/>
          </a:bodyPr>
          <a:lstStyle/>
          <a:p>
            <a:r>
              <a:rPr lang="en-US" dirty="0" smtClean="0"/>
              <a:t>Neuroendocrine </a:t>
            </a:r>
            <a:r>
              <a:rPr lang="en-US" dirty="0"/>
              <a:t>tumor derived from C cells (formerly called </a:t>
            </a:r>
            <a:r>
              <a:rPr lang="en-US" dirty="0" err="1"/>
              <a:t>parafollicular</a:t>
            </a:r>
            <a:r>
              <a:rPr lang="en-US" dirty="0"/>
              <a:t> cells) of </a:t>
            </a:r>
            <a:r>
              <a:rPr lang="en-US" dirty="0" err="1"/>
              <a:t>ultimobranchial</a:t>
            </a:r>
            <a:r>
              <a:rPr lang="en-US" dirty="0"/>
              <a:t> body of neural crest, which secrete calcitonin </a:t>
            </a:r>
          </a:p>
          <a:p>
            <a:r>
              <a:rPr lang="en-US" dirty="0"/>
              <a:t>1 - 2% of thyroid carcinomas </a:t>
            </a:r>
          </a:p>
          <a:p>
            <a:r>
              <a:rPr lang="en-US" dirty="0"/>
              <a:t>Either sporadic (nonhereditary) or familial (hereditary) </a:t>
            </a:r>
          </a:p>
          <a:p>
            <a:pPr lvl="1"/>
            <a:r>
              <a:rPr lang="en-US" b="1" dirty="0"/>
              <a:t>Sporadic</a:t>
            </a:r>
            <a:r>
              <a:rPr lang="en-US" dirty="0"/>
              <a:t>: 70%, age 40 - 60, solitary </a:t>
            </a:r>
          </a:p>
          <a:p>
            <a:pPr lvl="1"/>
            <a:r>
              <a:rPr lang="en-US" b="1" dirty="0"/>
              <a:t>Familial</a:t>
            </a:r>
            <a:r>
              <a:rPr lang="en-US" dirty="0"/>
              <a:t>: 30%, younger patients (mean age 35) </a:t>
            </a:r>
          </a:p>
          <a:p>
            <a:pPr lvl="2"/>
            <a:r>
              <a:rPr lang="en-US" dirty="0"/>
              <a:t>Due to MEN 2A or 2B syndromes, familial medullary thyroid carcinoma (FMTC) syndrome, von </a:t>
            </a:r>
            <a:r>
              <a:rPr lang="en-US" dirty="0" err="1"/>
              <a:t>Hippel-Lindau</a:t>
            </a:r>
            <a:r>
              <a:rPr lang="en-US" dirty="0"/>
              <a:t> disease or neurofibromatosis </a:t>
            </a:r>
          </a:p>
          <a:p>
            <a:pPr lvl="2"/>
            <a:r>
              <a:rPr lang="en-US" dirty="0"/>
              <a:t>Caused by gain of function </a:t>
            </a:r>
            <a:r>
              <a:rPr lang="en-US" dirty="0" err="1"/>
              <a:t>germline</a:t>
            </a:r>
            <a:r>
              <a:rPr lang="en-US" dirty="0"/>
              <a:t> mutations in the </a:t>
            </a:r>
            <a:r>
              <a:rPr lang="en-US" i="1" dirty="0"/>
              <a:t>RET</a:t>
            </a:r>
            <a:r>
              <a:rPr lang="en-US" dirty="0"/>
              <a:t> gene </a:t>
            </a:r>
          </a:p>
          <a:p>
            <a:pPr lvl="2"/>
            <a:r>
              <a:rPr lang="en-US" dirty="0"/>
              <a:t>Usually bilateral, </a:t>
            </a:r>
            <a:r>
              <a:rPr lang="en-US" dirty="0" err="1"/>
              <a:t>multicentric</a:t>
            </a:r>
            <a:r>
              <a:rPr lang="en-US" dirty="0"/>
              <a:t> with C cell hyperplasia </a:t>
            </a:r>
          </a:p>
          <a:p>
            <a:pPr lvl="2"/>
            <a:r>
              <a:rPr lang="en-US" dirty="0"/>
              <a:t>Usually discovered by screening test for serum calcitonin or peripheral blood </a:t>
            </a:r>
            <a:r>
              <a:rPr lang="en-US" i="1" dirty="0"/>
              <a:t>RET</a:t>
            </a:r>
            <a:r>
              <a:rPr lang="en-US" dirty="0"/>
              <a:t> oncogene mutational analysis </a:t>
            </a:r>
          </a:p>
          <a:p>
            <a:endParaRPr lang="en-US" dirty="0"/>
          </a:p>
        </p:txBody>
      </p:sp>
    </p:spTree>
    <p:extLst>
      <p:ext uri="{BB962C8B-B14F-4D97-AF65-F5344CB8AC3E}">
        <p14:creationId xmlns:p14="http://schemas.microsoft.com/office/powerpoint/2010/main" val="16274372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Medullary </a:t>
            </a:r>
            <a:r>
              <a:rPr lang="en-US" b="1" dirty="0" err="1" smtClean="0"/>
              <a:t>thyreoid</a:t>
            </a:r>
            <a:r>
              <a:rPr lang="en-US" b="1" dirty="0" smtClean="0"/>
              <a:t> carcinoma </a:t>
            </a:r>
            <a:r>
              <a:rPr lang="en-US" dirty="0" smtClean="0"/>
              <a:t>- </a:t>
            </a:r>
            <a:r>
              <a:rPr lang="en-US" dirty="0"/>
              <a:t>Terminology</a:t>
            </a:r>
          </a:p>
        </p:txBody>
      </p:sp>
      <p:sp>
        <p:nvSpPr>
          <p:cNvPr id="3" name="Content Placeholder 2"/>
          <p:cNvSpPr>
            <a:spLocks noGrp="1"/>
          </p:cNvSpPr>
          <p:nvPr>
            <p:ph idx="1"/>
          </p:nvPr>
        </p:nvSpPr>
        <p:spPr/>
        <p:txBody>
          <a:bodyPr>
            <a:normAutofit fontScale="85000" lnSpcReduction="20000"/>
          </a:bodyPr>
          <a:lstStyle/>
          <a:p>
            <a:r>
              <a:rPr lang="en-US" dirty="0" smtClean="0"/>
              <a:t>Synonyms</a:t>
            </a:r>
            <a:r>
              <a:rPr lang="en-US" dirty="0"/>
              <a:t>: C cell carcinoma, solid carcinoma with amyloid </a:t>
            </a:r>
            <a:r>
              <a:rPr lang="en-US" dirty="0" err="1"/>
              <a:t>stroma</a:t>
            </a:r>
            <a:r>
              <a:rPr lang="en-US" dirty="0"/>
              <a:t>, </a:t>
            </a:r>
            <a:r>
              <a:rPr lang="en-US" dirty="0" err="1"/>
              <a:t>parafollicular</a:t>
            </a:r>
            <a:r>
              <a:rPr lang="en-US" dirty="0"/>
              <a:t> cell carcinoma </a:t>
            </a:r>
          </a:p>
          <a:p>
            <a:r>
              <a:rPr lang="en-US" dirty="0" err="1"/>
              <a:t>Microcarcinoma</a:t>
            </a:r>
            <a:r>
              <a:rPr lang="en-US" dirty="0"/>
              <a:t>: </a:t>
            </a:r>
          </a:p>
          <a:p>
            <a:pPr lvl="1"/>
            <a:r>
              <a:rPr lang="en-US" dirty="0"/>
              <a:t>1 cm or less </a:t>
            </a:r>
          </a:p>
          <a:p>
            <a:pPr lvl="1"/>
            <a:r>
              <a:rPr lang="en-US" dirty="0"/>
              <a:t>Often bilateral, rarely lymph node metastases, usually incidental finding </a:t>
            </a:r>
          </a:p>
          <a:p>
            <a:pPr lvl="1"/>
            <a:r>
              <a:rPr lang="en-US" dirty="0"/>
              <a:t>Common finding in prophylactic thyroidectomies for high risk patients </a:t>
            </a:r>
          </a:p>
          <a:p>
            <a:r>
              <a:rPr lang="en-US" dirty="0" err="1"/>
              <a:t>Paraganglioma</a:t>
            </a:r>
            <a:r>
              <a:rPr lang="en-US" dirty="0"/>
              <a:t>-like variant: rare; may have melanin pigment </a:t>
            </a:r>
          </a:p>
          <a:p>
            <a:r>
              <a:rPr lang="en-US" dirty="0"/>
              <a:t>Small cell variant: some small cell carcinomas are variants of medullary carcinoma </a:t>
            </a:r>
            <a:r>
              <a:rPr lang="en-US" sz="2400" dirty="0"/>
              <a:t>(</a:t>
            </a:r>
            <a:r>
              <a:rPr lang="en-US" sz="2400" dirty="0">
                <a:hlinkClick r:id="rId2"/>
              </a:rPr>
              <a:t>Am J </a:t>
            </a:r>
            <a:r>
              <a:rPr lang="en-US" sz="2400" dirty="0" err="1">
                <a:hlinkClick r:id="rId2"/>
              </a:rPr>
              <a:t>Surg</a:t>
            </a:r>
            <a:r>
              <a:rPr lang="en-US" sz="2400" dirty="0">
                <a:hlinkClick r:id="rId2"/>
              </a:rPr>
              <a:t> </a:t>
            </a:r>
            <a:r>
              <a:rPr lang="en-US" sz="2400" dirty="0" err="1">
                <a:hlinkClick r:id="rId2"/>
              </a:rPr>
              <a:t>Pathol</a:t>
            </a:r>
            <a:r>
              <a:rPr lang="en-US" sz="2400" dirty="0">
                <a:hlinkClick r:id="rId2"/>
              </a:rPr>
              <a:t> 1980;4:333</a:t>
            </a:r>
            <a:r>
              <a:rPr lang="en-US" sz="2400" dirty="0"/>
              <a:t>) </a:t>
            </a:r>
            <a:endParaRPr lang="en-US" dirty="0"/>
          </a:p>
          <a:p>
            <a:r>
              <a:rPr lang="en-US" dirty="0"/>
              <a:t>Tubular (follicular) variant: </a:t>
            </a:r>
          </a:p>
          <a:p>
            <a:pPr lvl="1"/>
            <a:r>
              <a:rPr lang="en-US" dirty="0"/>
              <a:t>Resembles follicular carcinoma </a:t>
            </a:r>
          </a:p>
          <a:p>
            <a:pPr lvl="1"/>
            <a:r>
              <a:rPr lang="en-US" dirty="0"/>
              <a:t>Tumor cells form follicular structures lined by cells resembling those in typical or solid portions of tumor </a:t>
            </a:r>
          </a:p>
          <a:p>
            <a:pPr lvl="1"/>
            <a:r>
              <a:rPr lang="en-US" dirty="0"/>
              <a:t>Lumina are empty or contain colloid type material </a:t>
            </a:r>
          </a:p>
        </p:txBody>
      </p:sp>
    </p:spTree>
    <p:extLst>
      <p:ext uri="{BB962C8B-B14F-4D97-AF65-F5344CB8AC3E}">
        <p14:creationId xmlns:p14="http://schemas.microsoft.com/office/powerpoint/2010/main" val="24965255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Medullary </a:t>
            </a:r>
            <a:r>
              <a:rPr lang="en-US" b="1" dirty="0" err="1" smtClean="0"/>
              <a:t>thyreoid</a:t>
            </a:r>
            <a:r>
              <a:rPr lang="en-US" b="1" dirty="0" smtClean="0"/>
              <a:t> carcinoma </a:t>
            </a:r>
            <a:endParaRPr lang="en-US" b="1" dirty="0"/>
          </a:p>
        </p:txBody>
      </p:sp>
      <p:sp>
        <p:nvSpPr>
          <p:cNvPr id="3" name="Content Placeholder 2"/>
          <p:cNvSpPr>
            <a:spLocks noGrp="1"/>
          </p:cNvSpPr>
          <p:nvPr>
            <p:ph idx="1"/>
          </p:nvPr>
        </p:nvSpPr>
        <p:spPr/>
        <p:txBody>
          <a:bodyPr/>
          <a:lstStyle/>
          <a:p>
            <a:r>
              <a:rPr lang="en-US" b="1" dirty="0">
                <a:solidFill>
                  <a:srgbClr val="FF0000"/>
                </a:solidFill>
              </a:rPr>
              <a:t>Epidemiology</a:t>
            </a:r>
          </a:p>
          <a:p>
            <a:pPr lvl="1"/>
            <a:r>
              <a:rPr lang="en-US" dirty="0"/>
              <a:t>1 - 2% of thyroid carcinomas </a:t>
            </a:r>
            <a:r>
              <a:rPr lang="en-US" sz="2000" dirty="0"/>
              <a:t>(</a:t>
            </a:r>
            <a:r>
              <a:rPr lang="en-US" sz="2000" dirty="0">
                <a:hlinkClick r:id="rId2"/>
              </a:rPr>
              <a:t>Thyroid 2015;25:567</a:t>
            </a:r>
            <a:r>
              <a:rPr lang="en-US" sz="2000" dirty="0"/>
              <a:t>) </a:t>
            </a:r>
          </a:p>
          <a:p>
            <a:endParaRPr lang="en-US" dirty="0" smtClean="0"/>
          </a:p>
          <a:p>
            <a:r>
              <a:rPr lang="en-US" b="1" dirty="0" smtClean="0">
                <a:solidFill>
                  <a:srgbClr val="FF0000"/>
                </a:solidFill>
              </a:rPr>
              <a:t>Sites</a:t>
            </a:r>
            <a:endParaRPr lang="en-US" b="1" dirty="0">
              <a:solidFill>
                <a:srgbClr val="FF0000"/>
              </a:solidFill>
            </a:endParaRPr>
          </a:p>
          <a:p>
            <a:pPr lvl="1"/>
            <a:r>
              <a:rPr lang="en-US" dirty="0"/>
              <a:t>Junction of the upper and mid portions of the thyroid lobes </a:t>
            </a:r>
          </a:p>
          <a:p>
            <a:endParaRPr lang="en-US" dirty="0" smtClean="0"/>
          </a:p>
          <a:p>
            <a:r>
              <a:rPr lang="en-US" b="1" dirty="0" smtClean="0">
                <a:solidFill>
                  <a:srgbClr val="FF0000"/>
                </a:solidFill>
              </a:rPr>
              <a:t>Etiology</a:t>
            </a:r>
            <a:endParaRPr lang="en-US" b="1" dirty="0">
              <a:solidFill>
                <a:srgbClr val="FF0000"/>
              </a:solidFill>
            </a:endParaRPr>
          </a:p>
          <a:p>
            <a:pPr lvl="1"/>
            <a:r>
              <a:rPr lang="en-US" b="1" dirty="0"/>
              <a:t>Sporadic</a:t>
            </a:r>
            <a:r>
              <a:rPr lang="en-US" dirty="0"/>
              <a:t>: unknown </a:t>
            </a:r>
          </a:p>
          <a:p>
            <a:pPr lvl="1"/>
            <a:r>
              <a:rPr lang="en-US" b="1" dirty="0"/>
              <a:t>Familial</a:t>
            </a:r>
            <a:r>
              <a:rPr lang="en-US" dirty="0"/>
              <a:t>: </a:t>
            </a:r>
            <a:r>
              <a:rPr lang="en-US" dirty="0" err="1"/>
              <a:t>germline</a:t>
            </a:r>
            <a:r>
              <a:rPr lang="en-US" dirty="0"/>
              <a:t> mutations in the </a:t>
            </a:r>
            <a:r>
              <a:rPr lang="en-US" i="1" dirty="0"/>
              <a:t>RET</a:t>
            </a:r>
            <a:r>
              <a:rPr lang="en-US" dirty="0"/>
              <a:t> gene </a:t>
            </a:r>
          </a:p>
          <a:p>
            <a:endParaRPr lang="en-US" dirty="0"/>
          </a:p>
        </p:txBody>
      </p:sp>
    </p:spTree>
    <p:extLst>
      <p:ext uri="{BB962C8B-B14F-4D97-AF65-F5344CB8AC3E}">
        <p14:creationId xmlns:p14="http://schemas.microsoft.com/office/powerpoint/2010/main" val="35030463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Hystology</a:t>
            </a:r>
            <a:r>
              <a:rPr lang="en-US" dirty="0" smtClean="0"/>
              <a:t> of thyroid gland</a:t>
            </a:r>
            <a:endParaRPr lang="en-US" dirty="0"/>
          </a:p>
        </p:txBody>
      </p:sp>
      <p:sp>
        <p:nvSpPr>
          <p:cNvPr id="3" name="Content Placeholder 2"/>
          <p:cNvSpPr>
            <a:spLocks noGrp="1"/>
          </p:cNvSpPr>
          <p:nvPr>
            <p:ph idx="1"/>
          </p:nvPr>
        </p:nvSpPr>
        <p:spPr/>
        <p:txBody>
          <a:bodyPr>
            <a:normAutofit/>
          </a:bodyPr>
          <a:lstStyle/>
          <a:p>
            <a:r>
              <a:rPr lang="en-US" dirty="0"/>
              <a:t>The thyroid gland has 2 main types of cells:</a:t>
            </a:r>
          </a:p>
          <a:p>
            <a:endParaRPr lang="en-US" b="1" dirty="0" smtClean="0"/>
          </a:p>
          <a:p>
            <a:r>
              <a:rPr lang="en-US" b="1" dirty="0" smtClean="0"/>
              <a:t>Follicular </a:t>
            </a:r>
            <a:r>
              <a:rPr lang="en-US" b="1" dirty="0"/>
              <a:t>cells</a:t>
            </a:r>
            <a:r>
              <a:rPr lang="en-US" dirty="0"/>
              <a:t> use iodine from the blood to make thyroid hormones, which help regulate a </a:t>
            </a:r>
            <a:r>
              <a:rPr lang="en-US" dirty="0" smtClean="0"/>
              <a:t>metabolism</a:t>
            </a:r>
            <a:r>
              <a:rPr lang="en-US" dirty="0"/>
              <a:t>. </a:t>
            </a:r>
            <a:endParaRPr lang="en-US" dirty="0" smtClean="0"/>
          </a:p>
          <a:p>
            <a:endParaRPr lang="en-US" b="1" dirty="0" smtClean="0"/>
          </a:p>
          <a:p>
            <a:r>
              <a:rPr lang="en-US" b="1" dirty="0" smtClean="0"/>
              <a:t>C </a:t>
            </a:r>
            <a:r>
              <a:rPr lang="en-US" b="1" dirty="0"/>
              <a:t>cells</a:t>
            </a:r>
            <a:r>
              <a:rPr lang="en-US" dirty="0"/>
              <a:t> (also called</a:t>
            </a:r>
            <a:r>
              <a:rPr lang="en-US" b="1" dirty="0"/>
              <a:t> </a:t>
            </a:r>
            <a:r>
              <a:rPr lang="en-US" b="1" dirty="0" err="1"/>
              <a:t>parafollicular</a:t>
            </a:r>
            <a:r>
              <a:rPr lang="en-US" b="1" dirty="0"/>
              <a:t> cells</a:t>
            </a:r>
            <a:r>
              <a:rPr lang="en-US" dirty="0"/>
              <a:t>) make calcitonin, a hormone that helps control how the body uses calcium.</a:t>
            </a:r>
          </a:p>
        </p:txBody>
      </p:sp>
    </p:spTree>
    <p:extLst>
      <p:ext uri="{BB962C8B-B14F-4D97-AF65-F5344CB8AC3E}">
        <p14:creationId xmlns:p14="http://schemas.microsoft.com/office/powerpoint/2010/main" val="33752431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655" y="365125"/>
            <a:ext cx="11196145" cy="1325563"/>
          </a:xfrm>
        </p:spPr>
        <p:txBody>
          <a:bodyPr/>
          <a:lstStyle/>
          <a:p>
            <a:r>
              <a:rPr lang="en-US" b="1" dirty="0" smtClean="0"/>
              <a:t>Medullary </a:t>
            </a:r>
            <a:r>
              <a:rPr lang="en-US" b="1" dirty="0" err="1" smtClean="0"/>
              <a:t>thyreoid</a:t>
            </a:r>
            <a:r>
              <a:rPr lang="en-US" b="1" dirty="0" smtClean="0"/>
              <a:t> carcinoma </a:t>
            </a:r>
            <a:r>
              <a:rPr lang="en-US" dirty="0" smtClean="0"/>
              <a:t>- </a:t>
            </a:r>
            <a:r>
              <a:rPr lang="en-US" dirty="0"/>
              <a:t>Clinical features</a:t>
            </a:r>
          </a:p>
        </p:txBody>
      </p:sp>
      <p:sp>
        <p:nvSpPr>
          <p:cNvPr id="3" name="Content Placeholder 2"/>
          <p:cNvSpPr>
            <a:spLocks noGrp="1"/>
          </p:cNvSpPr>
          <p:nvPr>
            <p:ph idx="1"/>
          </p:nvPr>
        </p:nvSpPr>
        <p:spPr/>
        <p:txBody>
          <a:bodyPr>
            <a:normAutofit fontScale="92500" lnSpcReduction="10000"/>
          </a:bodyPr>
          <a:lstStyle/>
          <a:p>
            <a:r>
              <a:rPr lang="en-US" dirty="0" smtClean="0"/>
              <a:t>Presents </a:t>
            </a:r>
            <a:r>
              <a:rPr lang="en-US" dirty="0"/>
              <a:t>with painless thyroid mass, cold on scanning </a:t>
            </a:r>
          </a:p>
          <a:p>
            <a:r>
              <a:rPr lang="en-US" dirty="0"/>
              <a:t>Up to 75% of patients have nodal metastasis, mostly involving central compartment, </a:t>
            </a:r>
            <a:r>
              <a:rPr lang="en-US" dirty="0" err="1"/>
              <a:t>ipsilateral</a:t>
            </a:r>
            <a:r>
              <a:rPr lang="en-US" dirty="0"/>
              <a:t> and contralateral </a:t>
            </a:r>
            <a:r>
              <a:rPr lang="en-US" dirty="0" err="1"/>
              <a:t>jugulocarotid</a:t>
            </a:r>
            <a:r>
              <a:rPr lang="en-US" dirty="0"/>
              <a:t> chains </a:t>
            </a:r>
            <a:r>
              <a:rPr lang="en-US" sz="2200" dirty="0"/>
              <a:t>(</a:t>
            </a:r>
            <a:r>
              <a:rPr lang="en-US" sz="2200" dirty="0" err="1">
                <a:hlinkClick r:id="rId2"/>
              </a:rPr>
              <a:t>Surg</a:t>
            </a:r>
            <a:r>
              <a:rPr lang="en-US" sz="2200" dirty="0">
                <a:hlinkClick r:id="rId2"/>
              </a:rPr>
              <a:t> </a:t>
            </a:r>
            <a:r>
              <a:rPr lang="en-US" sz="2200" dirty="0" err="1">
                <a:hlinkClick r:id="rId2"/>
              </a:rPr>
              <a:t>Clin</a:t>
            </a:r>
            <a:r>
              <a:rPr lang="en-US" sz="2200" dirty="0">
                <a:hlinkClick r:id="rId2"/>
              </a:rPr>
              <a:t> North Am 2009;89:1193</a:t>
            </a:r>
            <a:r>
              <a:rPr lang="en-US" sz="2200" dirty="0"/>
              <a:t>, </a:t>
            </a:r>
            <a:r>
              <a:rPr lang="en-US" sz="2200" dirty="0">
                <a:hlinkClick r:id="rId3"/>
              </a:rPr>
              <a:t>J </a:t>
            </a:r>
            <a:r>
              <a:rPr lang="en-US" sz="2200" dirty="0" err="1">
                <a:hlinkClick r:id="rId3"/>
              </a:rPr>
              <a:t>Clin</a:t>
            </a:r>
            <a:r>
              <a:rPr lang="en-US" sz="2200" dirty="0">
                <a:hlinkClick r:id="rId3"/>
              </a:rPr>
              <a:t> </a:t>
            </a:r>
            <a:r>
              <a:rPr lang="en-US" sz="2200" dirty="0" err="1">
                <a:hlinkClick r:id="rId3"/>
              </a:rPr>
              <a:t>Endocrinol</a:t>
            </a:r>
            <a:r>
              <a:rPr lang="en-US" sz="2200" dirty="0">
                <a:hlinkClick r:id="rId3"/>
              </a:rPr>
              <a:t> </a:t>
            </a:r>
            <a:r>
              <a:rPr lang="en-US" sz="2200" dirty="0" err="1">
                <a:hlinkClick r:id="rId3"/>
              </a:rPr>
              <a:t>Metab</a:t>
            </a:r>
            <a:r>
              <a:rPr lang="en-US" sz="2200" dirty="0">
                <a:hlinkClick r:id="rId3"/>
              </a:rPr>
              <a:t> 2003;88:2070</a:t>
            </a:r>
            <a:r>
              <a:rPr lang="en-US" sz="2200" dirty="0"/>
              <a:t>); </a:t>
            </a:r>
            <a:r>
              <a:rPr lang="en-US" dirty="0"/>
              <a:t>10% have distant metastasis </a:t>
            </a:r>
          </a:p>
          <a:p>
            <a:r>
              <a:rPr lang="en-US" dirty="0" smtClean="0"/>
              <a:t>Patients </a:t>
            </a:r>
            <a:r>
              <a:rPr lang="en-US" dirty="0"/>
              <a:t>with metastasis may have severe diarrhea and flushing </a:t>
            </a:r>
          </a:p>
          <a:p>
            <a:r>
              <a:rPr lang="en-US" dirty="0"/>
              <a:t>Some tumors may produce ACTH or CRH (Cushing syndrome) </a:t>
            </a:r>
            <a:endParaRPr lang="en-US" dirty="0" smtClean="0"/>
          </a:p>
          <a:p>
            <a:r>
              <a:rPr lang="en-US" dirty="0"/>
              <a:t>Laboratory</a:t>
            </a:r>
          </a:p>
          <a:p>
            <a:pPr lvl="1"/>
            <a:r>
              <a:rPr lang="en-US" dirty="0"/>
              <a:t>High serum calcitonin and CEA levels </a:t>
            </a:r>
          </a:p>
          <a:p>
            <a:pPr lvl="1"/>
            <a:r>
              <a:rPr lang="en-US" dirty="0"/>
              <a:t>Can monitor for recurrence with calcitonin and CEA levels </a:t>
            </a:r>
          </a:p>
          <a:p>
            <a:pPr lvl="1"/>
            <a:r>
              <a:rPr lang="en-US" dirty="0"/>
              <a:t>Only rarely negative for serum calcitonin </a:t>
            </a:r>
            <a:r>
              <a:rPr lang="en-US" sz="2200" dirty="0"/>
              <a:t>(</a:t>
            </a:r>
            <a:r>
              <a:rPr lang="en-US" sz="2200" dirty="0">
                <a:hlinkClick r:id="rId4"/>
              </a:rPr>
              <a:t>World J </a:t>
            </a:r>
            <a:r>
              <a:rPr lang="en-US" sz="2200" dirty="0" err="1">
                <a:hlinkClick r:id="rId4"/>
              </a:rPr>
              <a:t>Surg</a:t>
            </a:r>
            <a:r>
              <a:rPr lang="en-US" sz="2200" dirty="0">
                <a:hlinkClick r:id="rId4"/>
              </a:rPr>
              <a:t> </a:t>
            </a:r>
            <a:r>
              <a:rPr lang="en-US" sz="2200" dirty="0" err="1">
                <a:hlinkClick r:id="rId4"/>
              </a:rPr>
              <a:t>Oncol</a:t>
            </a:r>
            <a:r>
              <a:rPr lang="en-US" sz="2200" dirty="0">
                <a:hlinkClick r:id="rId4"/>
              </a:rPr>
              <a:t> 2006;4:97</a:t>
            </a:r>
            <a:r>
              <a:rPr lang="en-US" sz="2200" dirty="0"/>
              <a:t>) </a:t>
            </a:r>
          </a:p>
          <a:p>
            <a:endParaRPr lang="en-US" dirty="0"/>
          </a:p>
        </p:txBody>
      </p:sp>
    </p:spTree>
    <p:extLst>
      <p:ext uri="{BB962C8B-B14F-4D97-AF65-F5344CB8AC3E}">
        <p14:creationId xmlns:p14="http://schemas.microsoft.com/office/powerpoint/2010/main" val="22777137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785" y="378372"/>
            <a:ext cx="11776841" cy="1312316"/>
          </a:xfrm>
        </p:spPr>
        <p:txBody>
          <a:bodyPr/>
          <a:lstStyle/>
          <a:p>
            <a:r>
              <a:rPr lang="en-US" b="1" dirty="0" smtClean="0"/>
              <a:t>Medullary </a:t>
            </a:r>
            <a:r>
              <a:rPr lang="en-US" b="1" dirty="0" err="1" smtClean="0"/>
              <a:t>thyreoid</a:t>
            </a:r>
            <a:r>
              <a:rPr lang="en-US" b="1" dirty="0" smtClean="0"/>
              <a:t> carcinoma </a:t>
            </a:r>
            <a:r>
              <a:rPr lang="en-US" dirty="0" smtClean="0"/>
              <a:t>- </a:t>
            </a:r>
            <a:r>
              <a:rPr lang="en-US" dirty="0"/>
              <a:t>Prognostic factors</a:t>
            </a:r>
          </a:p>
        </p:txBody>
      </p:sp>
      <p:sp>
        <p:nvSpPr>
          <p:cNvPr id="3" name="Content Placeholder 2"/>
          <p:cNvSpPr>
            <a:spLocks noGrp="1"/>
          </p:cNvSpPr>
          <p:nvPr>
            <p:ph idx="1"/>
          </p:nvPr>
        </p:nvSpPr>
        <p:spPr>
          <a:xfrm>
            <a:off x="838200" y="1825624"/>
            <a:ext cx="10515600" cy="4871389"/>
          </a:xfrm>
        </p:spPr>
        <p:txBody>
          <a:bodyPr>
            <a:normAutofit fontScale="70000" lnSpcReduction="20000"/>
          </a:bodyPr>
          <a:lstStyle/>
          <a:p>
            <a:r>
              <a:rPr lang="en-US" b="1" dirty="0" smtClean="0">
                <a:solidFill>
                  <a:srgbClr val="FF0000"/>
                </a:solidFill>
              </a:rPr>
              <a:t>5 </a:t>
            </a:r>
            <a:r>
              <a:rPr lang="en-US" b="1" dirty="0">
                <a:solidFill>
                  <a:srgbClr val="FF0000"/>
                </a:solidFill>
              </a:rPr>
              <a:t>year survival</a:t>
            </a:r>
            <a:r>
              <a:rPr lang="en-US" dirty="0"/>
              <a:t>: 65 - 90% </a:t>
            </a:r>
          </a:p>
          <a:p>
            <a:r>
              <a:rPr lang="en-US" b="1" dirty="0">
                <a:solidFill>
                  <a:srgbClr val="FF0000"/>
                </a:solidFill>
              </a:rPr>
              <a:t>10 year survival</a:t>
            </a:r>
            <a:r>
              <a:rPr lang="en-US" dirty="0"/>
              <a:t>: 45 - 85% (</a:t>
            </a:r>
            <a:r>
              <a:rPr lang="en-US" dirty="0">
                <a:hlinkClick r:id="rId2"/>
              </a:rPr>
              <a:t>Ann </a:t>
            </a:r>
            <a:r>
              <a:rPr lang="en-US" dirty="0" err="1">
                <a:hlinkClick r:id="rId2"/>
              </a:rPr>
              <a:t>Surg</a:t>
            </a:r>
            <a:r>
              <a:rPr lang="en-US" dirty="0">
                <a:hlinkClick r:id="rId2"/>
              </a:rPr>
              <a:t> 2007;246:815</a:t>
            </a:r>
            <a:r>
              <a:rPr lang="en-US" dirty="0"/>
              <a:t>, </a:t>
            </a:r>
            <a:r>
              <a:rPr lang="en-US" dirty="0" err="1">
                <a:hlinkClick r:id="rId3"/>
              </a:rPr>
              <a:t>Clin</a:t>
            </a:r>
            <a:r>
              <a:rPr lang="en-US" dirty="0">
                <a:hlinkClick r:id="rId3"/>
              </a:rPr>
              <a:t> </a:t>
            </a:r>
            <a:r>
              <a:rPr lang="en-US" dirty="0" err="1">
                <a:hlinkClick r:id="rId3"/>
              </a:rPr>
              <a:t>Investig</a:t>
            </a:r>
            <a:r>
              <a:rPr lang="en-US" dirty="0">
                <a:hlinkClick r:id="rId3"/>
              </a:rPr>
              <a:t> 1993;71:7</a:t>
            </a:r>
            <a:r>
              <a:rPr lang="en-US" dirty="0"/>
              <a:t>) </a:t>
            </a:r>
          </a:p>
          <a:p>
            <a:r>
              <a:rPr lang="en-US" b="1" dirty="0">
                <a:solidFill>
                  <a:srgbClr val="FF0000"/>
                </a:solidFill>
              </a:rPr>
              <a:t>Poor prognostic factors</a:t>
            </a:r>
            <a:r>
              <a:rPr lang="en-US" dirty="0"/>
              <a:t>: </a:t>
            </a:r>
          </a:p>
          <a:p>
            <a:pPr lvl="1"/>
            <a:r>
              <a:rPr lang="en-US" dirty="0"/>
              <a:t>High stage </a:t>
            </a:r>
          </a:p>
          <a:p>
            <a:pPr lvl="1"/>
            <a:r>
              <a:rPr lang="en-US" dirty="0"/>
              <a:t>Older age, cervical nodal metastases, male, sporadic form, high mitotic activity and vascular invasion (</a:t>
            </a:r>
            <a:r>
              <a:rPr lang="en-US" dirty="0">
                <a:hlinkClick r:id="rId4"/>
              </a:rPr>
              <a:t>J </a:t>
            </a:r>
            <a:r>
              <a:rPr lang="en-US" dirty="0" err="1">
                <a:hlinkClick r:id="rId4"/>
              </a:rPr>
              <a:t>Clin</a:t>
            </a:r>
            <a:r>
              <a:rPr lang="en-US" dirty="0">
                <a:hlinkClick r:id="rId4"/>
              </a:rPr>
              <a:t> </a:t>
            </a:r>
            <a:r>
              <a:rPr lang="en-US" dirty="0" err="1">
                <a:hlinkClick r:id="rId4"/>
              </a:rPr>
              <a:t>Endocrinol</a:t>
            </a:r>
            <a:r>
              <a:rPr lang="en-US" dirty="0">
                <a:hlinkClick r:id="rId4"/>
              </a:rPr>
              <a:t> </a:t>
            </a:r>
            <a:r>
              <a:rPr lang="en-US" dirty="0" err="1">
                <a:hlinkClick r:id="rId4"/>
              </a:rPr>
              <a:t>Metab</a:t>
            </a:r>
            <a:r>
              <a:rPr lang="en-US" dirty="0">
                <a:hlinkClick r:id="rId4"/>
              </a:rPr>
              <a:t> 2008;93:682</a:t>
            </a:r>
            <a:r>
              <a:rPr lang="en-US" dirty="0"/>
              <a:t>, </a:t>
            </a:r>
            <a:r>
              <a:rPr lang="en-US" dirty="0">
                <a:hlinkClick r:id="rId5"/>
              </a:rPr>
              <a:t>Ann </a:t>
            </a:r>
            <a:r>
              <a:rPr lang="en-US" dirty="0" err="1">
                <a:hlinkClick r:id="rId5"/>
              </a:rPr>
              <a:t>Surg</a:t>
            </a:r>
            <a:r>
              <a:rPr lang="en-US" dirty="0">
                <a:hlinkClick r:id="rId5"/>
              </a:rPr>
              <a:t> </a:t>
            </a:r>
            <a:r>
              <a:rPr lang="en-US" dirty="0" err="1">
                <a:hlinkClick r:id="rId5"/>
              </a:rPr>
              <a:t>Oncol</a:t>
            </a:r>
            <a:r>
              <a:rPr lang="en-US" dirty="0">
                <a:hlinkClick r:id="rId5"/>
              </a:rPr>
              <a:t> 2010;17:2444</a:t>
            </a:r>
            <a:r>
              <a:rPr lang="en-US" dirty="0"/>
              <a:t>) </a:t>
            </a:r>
          </a:p>
          <a:p>
            <a:pPr lvl="1"/>
            <a:r>
              <a:rPr lang="en-US" dirty="0"/>
              <a:t>Patients with MEN 2B have a more aggressive clinical course than those with MEN 2A </a:t>
            </a:r>
          </a:p>
          <a:p>
            <a:pPr lvl="1"/>
            <a:r>
              <a:rPr lang="en-US" dirty="0"/>
              <a:t>Tumor with </a:t>
            </a:r>
            <a:r>
              <a:rPr lang="en-US" i="1" dirty="0"/>
              <a:t>RET</a:t>
            </a:r>
            <a:r>
              <a:rPr lang="en-US" dirty="0"/>
              <a:t> / m918T mutation has been associated with poor clinical outcome (</a:t>
            </a:r>
            <a:r>
              <a:rPr lang="en-US" dirty="0">
                <a:hlinkClick r:id="rId4"/>
              </a:rPr>
              <a:t>J </a:t>
            </a:r>
            <a:r>
              <a:rPr lang="en-US" dirty="0" err="1">
                <a:hlinkClick r:id="rId4"/>
              </a:rPr>
              <a:t>Clin</a:t>
            </a:r>
            <a:r>
              <a:rPr lang="en-US" dirty="0">
                <a:hlinkClick r:id="rId4"/>
              </a:rPr>
              <a:t> </a:t>
            </a:r>
            <a:r>
              <a:rPr lang="en-US" dirty="0" err="1">
                <a:hlinkClick r:id="rId4"/>
              </a:rPr>
              <a:t>Endocrinol</a:t>
            </a:r>
            <a:r>
              <a:rPr lang="en-US" dirty="0">
                <a:hlinkClick r:id="rId4"/>
              </a:rPr>
              <a:t> </a:t>
            </a:r>
            <a:r>
              <a:rPr lang="en-US" dirty="0" err="1">
                <a:hlinkClick r:id="rId4"/>
              </a:rPr>
              <a:t>Metab</a:t>
            </a:r>
            <a:r>
              <a:rPr lang="en-US" dirty="0">
                <a:hlinkClick r:id="rId4"/>
              </a:rPr>
              <a:t> 2008;93:682</a:t>
            </a:r>
            <a:r>
              <a:rPr lang="en-US" dirty="0"/>
              <a:t>, </a:t>
            </a:r>
            <a:r>
              <a:rPr lang="en-US" dirty="0" err="1">
                <a:hlinkClick r:id="rId6"/>
              </a:rPr>
              <a:t>Eur</a:t>
            </a:r>
            <a:r>
              <a:rPr lang="en-US" dirty="0">
                <a:hlinkClick r:id="rId6"/>
              </a:rPr>
              <a:t> J </a:t>
            </a:r>
            <a:r>
              <a:rPr lang="en-US" dirty="0" err="1">
                <a:hlinkClick r:id="rId6"/>
              </a:rPr>
              <a:t>Endocrinol</a:t>
            </a:r>
            <a:r>
              <a:rPr lang="en-US" dirty="0">
                <a:hlinkClick r:id="rId6"/>
              </a:rPr>
              <a:t> 2011;164:971</a:t>
            </a:r>
            <a:r>
              <a:rPr lang="en-US" dirty="0"/>
              <a:t>, </a:t>
            </a:r>
            <a:r>
              <a:rPr lang="en-US" dirty="0">
                <a:hlinkClick r:id="rId7"/>
              </a:rPr>
              <a:t>Br J Cancer 2009;100:1777</a:t>
            </a:r>
            <a:r>
              <a:rPr lang="en-US" dirty="0"/>
              <a:t>) </a:t>
            </a:r>
          </a:p>
          <a:p>
            <a:pPr lvl="1"/>
            <a:r>
              <a:rPr lang="en-US" dirty="0"/>
              <a:t>Tumor with </a:t>
            </a:r>
            <a:r>
              <a:rPr lang="en-US" i="1" dirty="0"/>
              <a:t>RAS</a:t>
            </a:r>
            <a:r>
              <a:rPr lang="en-US" dirty="0"/>
              <a:t> mutation may have a less aggressive clinical course (</a:t>
            </a:r>
            <a:r>
              <a:rPr lang="en-US" dirty="0" err="1">
                <a:hlinkClick r:id="rId8"/>
              </a:rPr>
              <a:t>Endocr</a:t>
            </a:r>
            <a:r>
              <a:rPr lang="en-US" dirty="0">
                <a:hlinkClick r:id="rId8"/>
              </a:rPr>
              <a:t> </a:t>
            </a:r>
            <a:r>
              <a:rPr lang="en-US" dirty="0" err="1">
                <a:hlinkClick r:id="rId8"/>
              </a:rPr>
              <a:t>Relat</a:t>
            </a:r>
            <a:r>
              <a:rPr lang="en-US" dirty="0">
                <a:hlinkClick r:id="rId8"/>
              </a:rPr>
              <a:t> Cancer 2015;22:R235</a:t>
            </a:r>
            <a:r>
              <a:rPr lang="en-US" dirty="0"/>
              <a:t>) </a:t>
            </a:r>
          </a:p>
          <a:p>
            <a:r>
              <a:rPr lang="en-US" b="1" dirty="0">
                <a:solidFill>
                  <a:srgbClr val="FF0000"/>
                </a:solidFill>
              </a:rPr>
              <a:t>Favorable prognostic factors</a:t>
            </a:r>
            <a:r>
              <a:rPr lang="en-US" dirty="0"/>
              <a:t>: </a:t>
            </a:r>
            <a:endParaRPr lang="en-US" dirty="0" smtClean="0"/>
          </a:p>
          <a:p>
            <a:pPr lvl="1"/>
            <a:r>
              <a:rPr lang="en-US" dirty="0" smtClean="0"/>
              <a:t>young </a:t>
            </a:r>
            <a:r>
              <a:rPr lang="en-US" dirty="0"/>
              <a:t>age, </a:t>
            </a:r>
            <a:endParaRPr lang="en-US" dirty="0" smtClean="0"/>
          </a:p>
          <a:p>
            <a:pPr lvl="1"/>
            <a:r>
              <a:rPr lang="en-US" dirty="0" smtClean="0"/>
              <a:t>female</a:t>
            </a:r>
            <a:r>
              <a:rPr lang="en-US" dirty="0"/>
              <a:t>, </a:t>
            </a:r>
            <a:endParaRPr lang="en-US" dirty="0" smtClean="0"/>
          </a:p>
          <a:p>
            <a:pPr lvl="1"/>
            <a:r>
              <a:rPr lang="en-US" dirty="0" smtClean="0"/>
              <a:t>familial </a:t>
            </a:r>
            <a:r>
              <a:rPr lang="en-US" dirty="0"/>
              <a:t>form, </a:t>
            </a:r>
            <a:endParaRPr lang="en-US" dirty="0" smtClean="0"/>
          </a:p>
          <a:p>
            <a:pPr lvl="1"/>
            <a:r>
              <a:rPr lang="en-US" dirty="0" err="1" smtClean="0"/>
              <a:t>microcarcinoma</a:t>
            </a:r>
            <a:r>
              <a:rPr lang="en-US" dirty="0" smtClean="0"/>
              <a:t> </a:t>
            </a:r>
            <a:endParaRPr lang="en-US" dirty="0"/>
          </a:p>
          <a:p>
            <a:r>
              <a:rPr lang="en-US" dirty="0" err="1"/>
              <a:t>Microcarcinoma</a:t>
            </a:r>
            <a:r>
              <a:rPr lang="en-US" dirty="0"/>
              <a:t>: poorer outcome is associated with systemic symptoms, metastatic disease at diagnosis, amyloid (</a:t>
            </a:r>
            <a:r>
              <a:rPr lang="en-US" dirty="0">
                <a:hlinkClick r:id="rId9"/>
              </a:rPr>
              <a:t>Hum </a:t>
            </a:r>
            <a:r>
              <a:rPr lang="en-US" dirty="0" err="1">
                <a:hlinkClick r:id="rId9"/>
              </a:rPr>
              <a:t>Pathol</a:t>
            </a:r>
            <a:r>
              <a:rPr lang="en-US" dirty="0">
                <a:hlinkClick r:id="rId9"/>
              </a:rPr>
              <a:t> 1999;30:957</a:t>
            </a:r>
            <a:r>
              <a:rPr lang="en-US" dirty="0"/>
              <a:t>), </a:t>
            </a:r>
            <a:r>
              <a:rPr lang="en-US" dirty="0" err="1"/>
              <a:t>desmoplastic</a:t>
            </a:r>
            <a:r>
              <a:rPr lang="en-US" dirty="0"/>
              <a:t> </a:t>
            </a:r>
            <a:r>
              <a:rPr lang="en-US" dirty="0" err="1"/>
              <a:t>stroma</a:t>
            </a:r>
            <a:r>
              <a:rPr lang="en-US" dirty="0"/>
              <a:t> (</a:t>
            </a:r>
            <a:r>
              <a:rPr lang="en-US" dirty="0">
                <a:hlinkClick r:id="rId10"/>
              </a:rPr>
              <a:t>Am J </a:t>
            </a:r>
            <a:r>
              <a:rPr lang="en-US" dirty="0" err="1">
                <a:hlinkClick r:id="rId10"/>
              </a:rPr>
              <a:t>Surg</a:t>
            </a:r>
            <a:r>
              <a:rPr lang="en-US" dirty="0">
                <a:hlinkClick r:id="rId10"/>
              </a:rPr>
              <a:t> </a:t>
            </a:r>
            <a:r>
              <a:rPr lang="en-US" dirty="0" err="1">
                <a:hlinkClick r:id="rId10"/>
              </a:rPr>
              <a:t>Pathol</a:t>
            </a:r>
            <a:r>
              <a:rPr lang="en-US" dirty="0">
                <a:hlinkClick r:id="rId10"/>
              </a:rPr>
              <a:t> 2001;25:1245</a:t>
            </a:r>
            <a:r>
              <a:rPr lang="en-US" dirty="0"/>
              <a:t>) </a:t>
            </a:r>
          </a:p>
        </p:txBody>
      </p:sp>
    </p:spTree>
    <p:extLst>
      <p:ext uri="{BB962C8B-B14F-4D97-AF65-F5344CB8AC3E}">
        <p14:creationId xmlns:p14="http://schemas.microsoft.com/office/powerpoint/2010/main" val="38428997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Medullary </a:t>
            </a:r>
            <a:r>
              <a:rPr lang="en-US" b="1" dirty="0" err="1" smtClean="0"/>
              <a:t>thyreoid</a:t>
            </a:r>
            <a:r>
              <a:rPr lang="en-US" b="1" dirty="0" smtClean="0"/>
              <a:t> carcinoma </a:t>
            </a:r>
            <a:r>
              <a:rPr lang="en-US" dirty="0" smtClean="0"/>
              <a:t>- </a:t>
            </a:r>
            <a:r>
              <a:rPr lang="en-US" dirty="0"/>
              <a:t>Gross description</a:t>
            </a:r>
            <a:br>
              <a:rPr lang="en-US" dirty="0"/>
            </a:br>
            <a:endParaRPr lang="en-US" dirty="0"/>
          </a:p>
        </p:txBody>
      </p:sp>
      <p:sp>
        <p:nvSpPr>
          <p:cNvPr id="3" name="Content Placeholder 2"/>
          <p:cNvSpPr>
            <a:spLocks noGrp="1"/>
          </p:cNvSpPr>
          <p:nvPr>
            <p:ph sz="half" idx="1"/>
          </p:nvPr>
        </p:nvSpPr>
        <p:spPr>
          <a:xfrm>
            <a:off x="838200" y="1442434"/>
            <a:ext cx="5181600" cy="5280337"/>
          </a:xfrm>
        </p:spPr>
        <p:txBody>
          <a:bodyPr>
            <a:normAutofit fontScale="55000" lnSpcReduction="20000"/>
          </a:bodyPr>
          <a:lstStyle/>
          <a:p>
            <a:r>
              <a:rPr lang="en-US" sz="4400" b="1" dirty="0" smtClean="0">
                <a:solidFill>
                  <a:srgbClr val="FF0000"/>
                </a:solidFill>
              </a:rPr>
              <a:t>Sporadic</a:t>
            </a:r>
            <a:r>
              <a:rPr lang="en-US" sz="4400" dirty="0"/>
              <a:t>: typically presents as a single circumscribed but </a:t>
            </a:r>
            <a:r>
              <a:rPr lang="en-US" sz="4400" dirty="0" err="1"/>
              <a:t>nonencapsulated</a:t>
            </a:r>
            <a:r>
              <a:rPr lang="en-US" sz="4400" dirty="0"/>
              <a:t>, gray-tan mass </a:t>
            </a:r>
          </a:p>
          <a:p>
            <a:r>
              <a:rPr lang="en-US" sz="4400" b="1" dirty="0">
                <a:solidFill>
                  <a:srgbClr val="FF0000"/>
                </a:solidFill>
              </a:rPr>
              <a:t>Familial</a:t>
            </a:r>
            <a:r>
              <a:rPr lang="en-US" sz="4400" dirty="0"/>
              <a:t>: generally bilateral / multiple foci </a:t>
            </a:r>
          </a:p>
          <a:p>
            <a:r>
              <a:rPr lang="en-US" sz="4400" dirty="0"/>
              <a:t>Solid, gray-tan-yellow, firm, may be infiltrative </a:t>
            </a:r>
          </a:p>
          <a:p>
            <a:r>
              <a:rPr lang="en-US" sz="4400" dirty="0"/>
              <a:t>Larger lesions have hemorrhage and necrosis, tumor usually in mid or upper portion of gland (with higher density of C cells) </a:t>
            </a:r>
          </a:p>
          <a:p>
            <a:r>
              <a:rPr lang="en-US" sz="4400" dirty="0"/>
              <a:t>&lt; 1 cm in size is called </a:t>
            </a:r>
            <a:r>
              <a:rPr lang="en-US" sz="4400" dirty="0" err="1"/>
              <a:t>microcarcinoma</a:t>
            </a:r>
            <a:r>
              <a:rPr lang="en-US" sz="4400" dirty="0"/>
              <a:t>; if &lt; 0.5 cm, associated with a complete absence of clinically detectable metastatic disease </a:t>
            </a:r>
            <a:r>
              <a:rPr lang="en-US" sz="3600" dirty="0"/>
              <a:t>(</a:t>
            </a:r>
            <a:r>
              <a:rPr lang="en-US" sz="3600" dirty="0">
                <a:hlinkClick r:id="rId2"/>
              </a:rPr>
              <a:t>Ann </a:t>
            </a:r>
            <a:r>
              <a:rPr lang="en-US" sz="3600" dirty="0" err="1">
                <a:hlinkClick r:id="rId2"/>
              </a:rPr>
              <a:t>Surg</a:t>
            </a:r>
            <a:r>
              <a:rPr lang="en-US" sz="3600" dirty="0">
                <a:hlinkClick r:id="rId2"/>
              </a:rPr>
              <a:t> </a:t>
            </a:r>
            <a:r>
              <a:rPr lang="en-US" sz="3600" dirty="0" err="1">
                <a:hlinkClick r:id="rId2"/>
              </a:rPr>
              <a:t>Oncol</a:t>
            </a:r>
            <a:r>
              <a:rPr lang="en-US" sz="3600" dirty="0">
                <a:hlinkClick r:id="rId2"/>
              </a:rPr>
              <a:t> 2009;16:2875</a:t>
            </a:r>
            <a:r>
              <a:rPr lang="en-US" sz="3600" dirty="0"/>
              <a:t>) </a:t>
            </a:r>
          </a:p>
          <a:p>
            <a:endParaRPr lang="en-US" dirty="0"/>
          </a:p>
        </p:txBody>
      </p:sp>
      <p:pic>
        <p:nvPicPr>
          <p:cNvPr id="5" name="Content Placeholder 4"/>
          <p:cNvPicPr>
            <a:picLocks noGrp="1" noChangeAspect="1"/>
          </p:cNvPicPr>
          <p:nvPr>
            <p:ph sz="half" idx="2"/>
          </p:nvPr>
        </p:nvPicPr>
        <p:blipFill>
          <a:blip r:embed="rId3"/>
          <a:stretch>
            <a:fillRect/>
          </a:stretch>
        </p:blipFill>
        <p:spPr>
          <a:xfrm>
            <a:off x="6172200" y="2024764"/>
            <a:ext cx="5181600" cy="3953059"/>
          </a:xfrm>
          <a:prstGeom prst="rect">
            <a:avLst/>
          </a:prstGeom>
        </p:spPr>
      </p:pic>
    </p:spTree>
    <p:extLst>
      <p:ext uri="{BB962C8B-B14F-4D97-AF65-F5344CB8AC3E}">
        <p14:creationId xmlns:p14="http://schemas.microsoft.com/office/powerpoint/2010/main" val="28966151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Medullary </a:t>
            </a:r>
            <a:r>
              <a:rPr lang="en-US" sz="2800" b="1" dirty="0" err="1" smtClean="0"/>
              <a:t>thyreoid</a:t>
            </a:r>
            <a:r>
              <a:rPr lang="en-US" sz="2800" b="1" dirty="0" smtClean="0"/>
              <a:t> carcinoma </a:t>
            </a:r>
            <a:r>
              <a:rPr lang="en-US" sz="2800" dirty="0" smtClean="0"/>
              <a:t>- </a:t>
            </a:r>
            <a:r>
              <a:rPr lang="en-US" sz="2800" dirty="0"/>
              <a:t>Microscopic (histologic) description</a:t>
            </a:r>
          </a:p>
        </p:txBody>
      </p:sp>
      <p:sp>
        <p:nvSpPr>
          <p:cNvPr id="4" name="Content Placeholder 3"/>
          <p:cNvSpPr>
            <a:spLocks noGrp="1"/>
          </p:cNvSpPr>
          <p:nvPr>
            <p:ph sz="half" idx="1"/>
          </p:nvPr>
        </p:nvSpPr>
        <p:spPr>
          <a:xfrm>
            <a:off x="283335" y="1506828"/>
            <a:ext cx="5736465" cy="5061397"/>
          </a:xfrm>
        </p:spPr>
        <p:txBody>
          <a:bodyPr>
            <a:noAutofit/>
          </a:bodyPr>
          <a:lstStyle/>
          <a:p>
            <a:r>
              <a:rPr lang="en-US" sz="1400" dirty="0" smtClean="0"/>
              <a:t>Wide </a:t>
            </a:r>
            <a:r>
              <a:rPr lang="en-US" sz="1400" dirty="0"/>
              <a:t>variety of morphology, can mimic any other thyroid malignancy </a:t>
            </a:r>
          </a:p>
          <a:p>
            <a:r>
              <a:rPr lang="en-US" sz="1400" dirty="0"/>
              <a:t>Round, </a:t>
            </a:r>
            <a:r>
              <a:rPr lang="en-US" sz="1400" dirty="0" err="1"/>
              <a:t>plasmacytoid</a:t>
            </a:r>
            <a:r>
              <a:rPr lang="en-US" sz="1400" dirty="0"/>
              <a:t>, polygonal or spindle cells in nests, cords or follicles; often mixtures of these cells </a:t>
            </a:r>
          </a:p>
          <a:p>
            <a:r>
              <a:rPr lang="en-US" sz="1400" dirty="0"/>
              <a:t>Round nuclei with finely stippled to coarsely clumped chromatin and indistinct nucleoli, occasional nuclear </a:t>
            </a:r>
            <a:r>
              <a:rPr lang="en-US" sz="1400" dirty="0" err="1"/>
              <a:t>pseudoinclusion</a:t>
            </a:r>
            <a:r>
              <a:rPr lang="en-US" sz="1400" dirty="0"/>
              <a:t> </a:t>
            </a:r>
          </a:p>
          <a:p>
            <a:r>
              <a:rPr lang="en-US" sz="1400" dirty="0" err="1"/>
              <a:t>Eosinophilic</a:t>
            </a:r>
            <a:r>
              <a:rPr lang="en-US" sz="1400" dirty="0"/>
              <a:t> to </a:t>
            </a:r>
            <a:r>
              <a:rPr lang="en-US" sz="1400" dirty="0" err="1"/>
              <a:t>amphophilic</a:t>
            </a:r>
            <a:r>
              <a:rPr lang="en-US" sz="1400" dirty="0"/>
              <a:t> granular cytoplasm due to secretory granules </a:t>
            </a:r>
          </a:p>
          <a:p>
            <a:r>
              <a:rPr lang="en-US" sz="1400" dirty="0"/>
              <a:t>Generally low mitotic figures </a:t>
            </a:r>
          </a:p>
          <a:p>
            <a:r>
              <a:rPr lang="en-US" sz="1400" dirty="0" err="1"/>
              <a:t>Stroma</a:t>
            </a:r>
            <a:r>
              <a:rPr lang="en-US" sz="1400" dirty="0"/>
              <a:t> has amyloid deposits from calcitonin, prominent vascularity with </a:t>
            </a:r>
            <a:r>
              <a:rPr lang="en-US" sz="1400" dirty="0" err="1"/>
              <a:t>glomeruloid</a:t>
            </a:r>
            <a:r>
              <a:rPr lang="en-US" sz="1400" dirty="0"/>
              <a:t> configuration or long cords of vessels (</a:t>
            </a:r>
            <a:r>
              <a:rPr lang="en-US" sz="1400" dirty="0">
                <a:hlinkClick r:id="rId2"/>
              </a:rPr>
              <a:t>Am J </a:t>
            </a:r>
            <a:r>
              <a:rPr lang="en-US" sz="1400" dirty="0" err="1">
                <a:hlinkClick r:id="rId2"/>
              </a:rPr>
              <a:t>Surg</a:t>
            </a:r>
            <a:r>
              <a:rPr lang="en-US" sz="1400" dirty="0">
                <a:hlinkClick r:id="rId2"/>
              </a:rPr>
              <a:t> </a:t>
            </a:r>
            <a:r>
              <a:rPr lang="en-US" sz="1400" dirty="0" err="1">
                <a:hlinkClick r:id="rId2"/>
              </a:rPr>
              <a:t>Pathol</a:t>
            </a:r>
            <a:r>
              <a:rPr lang="en-US" sz="1400" dirty="0">
                <a:hlinkClick r:id="rId2"/>
              </a:rPr>
              <a:t> 1995;19:642</a:t>
            </a:r>
            <a:r>
              <a:rPr lang="en-US" sz="1400" dirty="0"/>
              <a:t>), coarse calcifications, occasional </a:t>
            </a:r>
            <a:r>
              <a:rPr lang="en-US" sz="1400" dirty="0" err="1"/>
              <a:t>psammoma</a:t>
            </a:r>
            <a:r>
              <a:rPr lang="en-US" sz="1400" dirty="0"/>
              <a:t>-like bodies </a:t>
            </a:r>
          </a:p>
          <a:p>
            <a:r>
              <a:rPr lang="en-US" sz="1400" dirty="0" err="1"/>
              <a:t>Mucin</a:t>
            </a:r>
            <a:r>
              <a:rPr lang="en-US" sz="1400" dirty="0"/>
              <a:t> in 42% (</a:t>
            </a:r>
            <a:r>
              <a:rPr lang="en-US" sz="1400" dirty="0">
                <a:hlinkClick r:id="rId3"/>
              </a:rPr>
              <a:t>Arch </a:t>
            </a:r>
            <a:r>
              <a:rPr lang="en-US" sz="1400" dirty="0" err="1">
                <a:hlinkClick r:id="rId3"/>
              </a:rPr>
              <a:t>Pathol</a:t>
            </a:r>
            <a:r>
              <a:rPr lang="en-US" sz="1400" dirty="0">
                <a:hlinkClick r:id="rId3"/>
              </a:rPr>
              <a:t> Lab Med 1983;107:70</a:t>
            </a:r>
            <a:r>
              <a:rPr lang="en-US" sz="1400" dirty="0"/>
              <a:t>) </a:t>
            </a:r>
          </a:p>
          <a:p>
            <a:r>
              <a:rPr lang="en-US" sz="1400" dirty="0"/>
              <a:t>Often </a:t>
            </a:r>
            <a:r>
              <a:rPr lang="en-US" sz="1400" dirty="0" err="1"/>
              <a:t>angiolymphatic</a:t>
            </a:r>
            <a:r>
              <a:rPr lang="en-US" sz="1400" dirty="0"/>
              <a:t> invasion </a:t>
            </a:r>
          </a:p>
          <a:p>
            <a:r>
              <a:rPr lang="en-US" sz="1400" dirty="0"/>
              <a:t>Occasionally marked </a:t>
            </a:r>
            <a:r>
              <a:rPr lang="en-US" sz="1400" dirty="0" err="1"/>
              <a:t>neutrophilic</a:t>
            </a:r>
            <a:r>
              <a:rPr lang="en-US" sz="1400" dirty="0"/>
              <a:t> infiltrate, </a:t>
            </a:r>
            <a:r>
              <a:rPr lang="en-US" sz="1400" dirty="0" err="1"/>
              <a:t>oncocytic</a:t>
            </a:r>
            <a:r>
              <a:rPr lang="en-US" sz="1400" dirty="0"/>
              <a:t> tumor cells, papillary patterns </a:t>
            </a:r>
          </a:p>
          <a:p>
            <a:r>
              <a:rPr lang="en-US" sz="1400" dirty="0"/>
              <a:t>May entrap follicles </a:t>
            </a:r>
          </a:p>
          <a:p>
            <a:r>
              <a:rPr lang="en-US" sz="1400" dirty="0"/>
              <a:t>C cell hyperplasia present in familial but not sporadic cases </a:t>
            </a:r>
          </a:p>
        </p:txBody>
      </p:sp>
      <p:pic>
        <p:nvPicPr>
          <p:cNvPr id="6" name="Content Placeholder 5"/>
          <p:cNvPicPr>
            <a:picLocks noGrp="1" noChangeAspect="1"/>
          </p:cNvPicPr>
          <p:nvPr>
            <p:ph sz="half" idx="2"/>
          </p:nvPr>
        </p:nvPicPr>
        <p:blipFill>
          <a:blip r:embed="rId4"/>
          <a:stretch>
            <a:fillRect/>
          </a:stretch>
        </p:blipFill>
        <p:spPr>
          <a:xfrm>
            <a:off x="6172200" y="2047044"/>
            <a:ext cx="5181600" cy="3908499"/>
          </a:xfrm>
          <a:prstGeom prst="rect">
            <a:avLst/>
          </a:prstGeom>
        </p:spPr>
      </p:pic>
    </p:spTree>
    <p:extLst>
      <p:ext uri="{BB962C8B-B14F-4D97-AF65-F5344CB8AC3E}">
        <p14:creationId xmlns:p14="http://schemas.microsoft.com/office/powerpoint/2010/main" val="4611947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941" y="365125"/>
            <a:ext cx="11134859" cy="1325563"/>
          </a:xfrm>
        </p:spPr>
        <p:txBody>
          <a:bodyPr>
            <a:normAutofit fontScale="90000"/>
          </a:bodyPr>
          <a:lstStyle/>
          <a:p>
            <a:r>
              <a:rPr lang="en-US" b="1" dirty="0" smtClean="0"/>
              <a:t>Medullary </a:t>
            </a:r>
            <a:r>
              <a:rPr lang="en-US" b="1" dirty="0" err="1" smtClean="0"/>
              <a:t>thyreoid</a:t>
            </a:r>
            <a:r>
              <a:rPr lang="en-US" b="1" dirty="0" smtClean="0"/>
              <a:t> carcinoma </a:t>
            </a:r>
            <a:r>
              <a:rPr lang="en-US" dirty="0" smtClean="0"/>
              <a:t>- </a:t>
            </a:r>
            <a:r>
              <a:rPr lang="en-US" dirty="0"/>
              <a:t>Cytology description</a:t>
            </a:r>
            <a:br>
              <a:rPr lang="en-US" dirty="0"/>
            </a:br>
            <a:endParaRPr lang="en-US" dirty="0"/>
          </a:p>
        </p:txBody>
      </p:sp>
      <p:sp>
        <p:nvSpPr>
          <p:cNvPr id="4" name="Content Placeholder 3"/>
          <p:cNvSpPr>
            <a:spLocks noGrp="1"/>
          </p:cNvSpPr>
          <p:nvPr>
            <p:ph sz="half" idx="1"/>
          </p:nvPr>
        </p:nvSpPr>
        <p:spPr/>
        <p:txBody>
          <a:bodyPr>
            <a:normAutofit fontScale="62500" lnSpcReduction="20000"/>
          </a:bodyPr>
          <a:lstStyle/>
          <a:p>
            <a:r>
              <a:rPr lang="en-US" dirty="0" smtClean="0"/>
              <a:t>Cellular </a:t>
            </a:r>
            <a:r>
              <a:rPr lang="en-US" dirty="0"/>
              <a:t>specimen with round, ovoid, </a:t>
            </a:r>
            <a:r>
              <a:rPr lang="en-US" dirty="0" err="1"/>
              <a:t>plasmacytoid</a:t>
            </a:r>
            <a:r>
              <a:rPr lang="en-US" dirty="0"/>
              <a:t> or spindle cells singly or in small cluster; cells have abundant cytoplasm and eccentric nuclei; chromatin has salt and pepper appearance </a:t>
            </a:r>
          </a:p>
          <a:p>
            <a:r>
              <a:rPr lang="en-US" dirty="0"/>
              <a:t>May have pink </a:t>
            </a:r>
            <a:r>
              <a:rPr lang="en-US" dirty="0" err="1"/>
              <a:t>azurophilic</a:t>
            </a:r>
            <a:r>
              <a:rPr lang="en-US" dirty="0"/>
              <a:t> granules and </a:t>
            </a:r>
            <a:r>
              <a:rPr lang="en-US" dirty="0" err="1"/>
              <a:t>intranuclear</a:t>
            </a:r>
            <a:r>
              <a:rPr lang="en-US" dirty="0"/>
              <a:t> </a:t>
            </a:r>
            <a:r>
              <a:rPr lang="en-US" dirty="0" err="1"/>
              <a:t>pseudoinclusions</a:t>
            </a:r>
            <a:r>
              <a:rPr lang="en-US" dirty="0"/>
              <a:t>; amyloid present occasionally (</a:t>
            </a:r>
            <a:r>
              <a:rPr lang="en-US" dirty="0">
                <a:hlinkClick r:id="rId2"/>
              </a:rPr>
              <a:t>Am J </a:t>
            </a:r>
            <a:r>
              <a:rPr lang="en-US" dirty="0" err="1">
                <a:hlinkClick r:id="rId2"/>
              </a:rPr>
              <a:t>Clin</a:t>
            </a:r>
            <a:r>
              <a:rPr lang="en-US" dirty="0">
                <a:hlinkClick r:id="rId2"/>
              </a:rPr>
              <a:t> </a:t>
            </a:r>
            <a:r>
              <a:rPr lang="en-US" dirty="0" err="1">
                <a:hlinkClick r:id="rId2"/>
              </a:rPr>
              <a:t>Pathol</a:t>
            </a:r>
            <a:r>
              <a:rPr lang="en-US" dirty="0">
                <a:hlinkClick r:id="rId2"/>
              </a:rPr>
              <a:t> 1984;82:552</a:t>
            </a:r>
            <a:r>
              <a:rPr lang="en-US" dirty="0"/>
              <a:t>) </a:t>
            </a:r>
          </a:p>
          <a:p>
            <a:r>
              <a:rPr lang="en-US" dirty="0" err="1"/>
              <a:t>Paraganglioma</a:t>
            </a:r>
            <a:r>
              <a:rPr lang="en-US" dirty="0"/>
              <a:t>-like variant: </a:t>
            </a:r>
          </a:p>
          <a:p>
            <a:pPr lvl="1"/>
            <a:r>
              <a:rPr lang="en-US" dirty="0"/>
              <a:t>Predominantly ovoid to spindled epithelial cells in cohesive three dimensional clusters with sharp margins, rare isolated individual cells, no background colloid or amyloid </a:t>
            </a:r>
          </a:p>
          <a:p>
            <a:pPr lvl="1"/>
            <a:r>
              <a:rPr lang="en-US" dirty="0"/>
              <a:t>Tumor cells have inconspicuous cytoplasm, significant nuclear </a:t>
            </a:r>
            <a:r>
              <a:rPr lang="en-US" dirty="0" err="1"/>
              <a:t>atypia</a:t>
            </a:r>
            <a:r>
              <a:rPr lang="en-US" dirty="0"/>
              <a:t> with occasional bizarre or </a:t>
            </a:r>
            <a:r>
              <a:rPr lang="en-US" dirty="0" err="1"/>
              <a:t>binucleated</a:t>
            </a:r>
            <a:r>
              <a:rPr lang="en-US" dirty="0"/>
              <a:t> cells, coarse and granular nuclear chromatin with occasional grooves and </a:t>
            </a:r>
            <a:r>
              <a:rPr lang="en-US" dirty="0" err="1"/>
              <a:t>intranuclear</a:t>
            </a:r>
            <a:r>
              <a:rPr lang="en-US" dirty="0"/>
              <a:t> inclusions (</a:t>
            </a:r>
            <a:r>
              <a:rPr lang="en-US" dirty="0">
                <a:hlinkClick r:id="rId3"/>
              </a:rPr>
              <a:t>Cytopathology 2009;20:188</a:t>
            </a:r>
            <a:r>
              <a:rPr lang="en-US" dirty="0"/>
              <a:t>) </a:t>
            </a:r>
          </a:p>
          <a:p>
            <a:endParaRPr lang="en-US" dirty="0"/>
          </a:p>
        </p:txBody>
      </p:sp>
      <p:pic>
        <p:nvPicPr>
          <p:cNvPr id="6" name="Content Placeholder 5"/>
          <p:cNvPicPr>
            <a:picLocks noGrp="1" noChangeAspect="1"/>
          </p:cNvPicPr>
          <p:nvPr>
            <p:ph sz="half" idx="2"/>
          </p:nvPr>
        </p:nvPicPr>
        <p:blipFill>
          <a:blip r:embed="rId4"/>
          <a:stretch>
            <a:fillRect/>
          </a:stretch>
        </p:blipFill>
        <p:spPr>
          <a:xfrm>
            <a:off x="6317624" y="1690688"/>
            <a:ext cx="5181600" cy="3637819"/>
          </a:xfrm>
          <a:prstGeom prst="rect">
            <a:avLst/>
          </a:prstGeom>
        </p:spPr>
      </p:pic>
      <p:sp>
        <p:nvSpPr>
          <p:cNvPr id="7" name="Rectangle 6"/>
          <p:cNvSpPr/>
          <p:nvPr/>
        </p:nvSpPr>
        <p:spPr>
          <a:xfrm>
            <a:off x="5894234" y="5478713"/>
            <a:ext cx="6096000" cy="830997"/>
          </a:xfrm>
          <a:prstGeom prst="rect">
            <a:avLst/>
          </a:prstGeom>
        </p:spPr>
        <p:txBody>
          <a:bodyPr wrap="square">
            <a:spAutoFit/>
          </a:bodyPr>
          <a:lstStyle/>
          <a:p>
            <a:pPr algn="ctr"/>
            <a:r>
              <a:rPr lang="en-US" sz="1600" dirty="0"/>
              <a:t>Medullary thyroid carcinoma, thyroid FNA: cells with eccentric nuclei and salt and pepper chromatin, positive for calcitonin on </a:t>
            </a:r>
            <a:r>
              <a:rPr lang="en-US" sz="1600" dirty="0" err="1"/>
              <a:t>immunostaining</a:t>
            </a:r>
            <a:r>
              <a:rPr lang="en-US" sz="1600" dirty="0"/>
              <a:t> (inset) (</a:t>
            </a:r>
            <a:r>
              <a:rPr lang="en-US" sz="1600" dirty="0" err="1"/>
              <a:t>Papanicolaou</a:t>
            </a:r>
            <a:r>
              <a:rPr lang="en-US" sz="1600" dirty="0"/>
              <a:t>, 40x). </a:t>
            </a:r>
          </a:p>
        </p:txBody>
      </p:sp>
    </p:spTree>
    <p:extLst>
      <p:ext uri="{BB962C8B-B14F-4D97-AF65-F5344CB8AC3E}">
        <p14:creationId xmlns:p14="http://schemas.microsoft.com/office/powerpoint/2010/main" val="39761742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6488"/>
            <a:ext cx="10515600" cy="1325563"/>
          </a:xfrm>
        </p:spPr>
        <p:txBody>
          <a:bodyPr>
            <a:normAutofit/>
          </a:bodyPr>
          <a:lstStyle/>
          <a:p>
            <a:r>
              <a:rPr lang="en-US" sz="3600" b="1" dirty="0" smtClean="0"/>
              <a:t>Medullary </a:t>
            </a:r>
            <a:r>
              <a:rPr lang="en-US" sz="3600" b="1" dirty="0" err="1" smtClean="0"/>
              <a:t>thyreoid</a:t>
            </a:r>
            <a:r>
              <a:rPr lang="en-US" sz="3600" b="1" dirty="0" smtClean="0"/>
              <a:t> carcinoma </a:t>
            </a:r>
            <a:r>
              <a:rPr lang="en-US" sz="3600" dirty="0" smtClean="0"/>
              <a:t>- </a:t>
            </a:r>
            <a:r>
              <a:rPr lang="en-US" sz="3600" dirty="0" err="1" smtClean="0"/>
              <a:t>Immunohystochemistry</a:t>
            </a:r>
            <a:endParaRPr lang="en-US" sz="3600" dirty="0"/>
          </a:p>
        </p:txBody>
      </p:sp>
      <p:sp>
        <p:nvSpPr>
          <p:cNvPr id="3" name="Content Placeholder 2"/>
          <p:cNvSpPr>
            <a:spLocks noGrp="1"/>
          </p:cNvSpPr>
          <p:nvPr>
            <p:ph idx="1"/>
          </p:nvPr>
        </p:nvSpPr>
        <p:spPr/>
        <p:txBody>
          <a:bodyPr>
            <a:normAutofit fontScale="62500" lnSpcReduction="20000"/>
          </a:bodyPr>
          <a:lstStyle/>
          <a:p>
            <a:r>
              <a:rPr lang="en-US" b="1" dirty="0">
                <a:solidFill>
                  <a:srgbClr val="FF0000"/>
                </a:solidFill>
              </a:rPr>
              <a:t>Positive stains</a:t>
            </a:r>
          </a:p>
          <a:p>
            <a:pPr lvl="1"/>
            <a:r>
              <a:rPr lang="en-US" dirty="0">
                <a:hlinkClick r:id="rId2"/>
              </a:rPr>
              <a:t>Calcitonin</a:t>
            </a:r>
            <a:r>
              <a:rPr lang="en-US" dirty="0"/>
              <a:t>, </a:t>
            </a:r>
            <a:r>
              <a:rPr lang="en-US" dirty="0">
                <a:hlinkClick r:id="rId3"/>
              </a:rPr>
              <a:t>CEA</a:t>
            </a:r>
            <a:r>
              <a:rPr lang="en-US" dirty="0"/>
              <a:t>, </a:t>
            </a:r>
            <a:r>
              <a:rPr lang="en-US" dirty="0">
                <a:hlinkClick r:id="rId4"/>
              </a:rPr>
              <a:t>TTF1</a:t>
            </a:r>
            <a:r>
              <a:rPr lang="en-US" dirty="0"/>
              <a:t> (weak to moderate), </a:t>
            </a:r>
            <a:r>
              <a:rPr lang="en-US" dirty="0">
                <a:hlinkClick r:id="rId5"/>
              </a:rPr>
              <a:t>PAX8</a:t>
            </a:r>
            <a:r>
              <a:rPr lang="en-US" dirty="0"/>
              <a:t> (variable and weak) (</a:t>
            </a:r>
            <a:r>
              <a:rPr lang="en-US" dirty="0">
                <a:hlinkClick r:id="rId6"/>
              </a:rPr>
              <a:t>Mod </a:t>
            </a:r>
            <a:r>
              <a:rPr lang="en-US" dirty="0" err="1">
                <a:hlinkClick r:id="rId6"/>
              </a:rPr>
              <a:t>Pathol</a:t>
            </a:r>
            <a:r>
              <a:rPr lang="en-US" dirty="0">
                <a:hlinkClick r:id="rId6"/>
              </a:rPr>
              <a:t> 2008;21:192</a:t>
            </a:r>
            <a:r>
              <a:rPr lang="en-US" dirty="0"/>
              <a:t>), </a:t>
            </a:r>
            <a:r>
              <a:rPr lang="en-US" dirty="0">
                <a:hlinkClick r:id="rId7"/>
              </a:rPr>
              <a:t>Congo red</a:t>
            </a:r>
            <a:r>
              <a:rPr lang="en-US" dirty="0"/>
              <a:t> for amyloid </a:t>
            </a:r>
          </a:p>
          <a:p>
            <a:pPr lvl="1"/>
            <a:r>
              <a:rPr lang="en-US" dirty="0">
                <a:hlinkClick r:id="rId2"/>
              </a:rPr>
              <a:t>Calcitonin gene related peptide</a:t>
            </a:r>
            <a:r>
              <a:rPr lang="en-US" dirty="0"/>
              <a:t>, </a:t>
            </a:r>
            <a:r>
              <a:rPr lang="en-US" b="1" dirty="0"/>
              <a:t>ACTH</a:t>
            </a:r>
            <a:r>
              <a:rPr lang="en-US" dirty="0"/>
              <a:t>, </a:t>
            </a:r>
            <a:r>
              <a:rPr lang="en-US" b="1" dirty="0" err="1"/>
              <a:t>somatostatin</a:t>
            </a:r>
            <a:r>
              <a:rPr lang="en-US" dirty="0"/>
              <a:t>, </a:t>
            </a:r>
            <a:r>
              <a:rPr lang="en-US" dirty="0">
                <a:hlinkClick r:id="rId8"/>
              </a:rPr>
              <a:t>gastrin releasing peptide</a:t>
            </a:r>
            <a:r>
              <a:rPr lang="en-US" dirty="0"/>
              <a:t>, </a:t>
            </a:r>
            <a:r>
              <a:rPr lang="en-US" b="1" dirty="0" err="1"/>
              <a:t>neurotension</a:t>
            </a:r>
            <a:r>
              <a:rPr lang="en-US" dirty="0"/>
              <a:t>, </a:t>
            </a:r>
            <a:r>
              <a:rPr lang="en-US" dirty="0">
                <a:hlinkClick r:id="rId9"/>
              </a:rPr>
              <a:t>low molecular weight keratin</a:t>
            </a:r>
            <a:r>
              <a:rPr lang="en-US" dirty="0"/>
              <a:t>, </a:t>
            </a:r>
            <a:r>
              <a:rPr lang="en-US" dirty="0" err="1">
                <a:hlinkClick r:id="rId10"/>
              </a:rPr>
              <a:t>chromogranin</a:t>
            </a:r>
            <a:r>
              <a:rPr lang="en-US" dirty="0">
                <a:hlinkClick r:id="rId10"/>
              </a:rPr>
              <a:t> A and B</a:t>
            </a:r>
            <a:r>
              <a:rPr lang="en-US" dirty="0"/>
              <a:t>, </a:t>
            </a:r>
            <a:r>
              <a:rPr lang="en-US" dirty="0" err="1">
                <a:hlinkClick r:id="rId11"/>
              </a:rPr>
              <a:t>synaptophysin</a:t>
            </a:r>
            <a:r>
              <a:rPr lang="en-US" dirty="0"/>
              <a:t>, </a:t>
            </a:r>
            <a:r>
              <a:rPr lang="en-US" dirty="0">
                <a:hlinkClick r:id="rId12"/>
              </a:rPr>
              <a:t>neuron specific </a:t>
            </a:r>
            <a:r>
              <a:rPr lang="en-US" dirty="0" err="1">
                <a:hlinkClick r:id="rId12"/>
              </a:rPr>
              <a:t>enolase</a:t>
            </a:r>
            <a:r>
              <a:rPr lang="en-US" dirty="0"/>
              <a:t>, </a:t>
            </a:r>
            <a:r>
              <a:rPr lang="en-US" dirty="0">
                <a:hlinkClick r:id="rId13"/>
              </a:rPr>
              <a:t>progesterone receptors</a:t>
            </a:r>
            <a:r>
              <a:rPr lang="en-US" dirty="0"/>
              <a:t> (</a:t>
            </a:r>
            <a:r>
              <a:rPr lang="en-US" dirty="0">
                <a:hlinkClick r:id="rId14"/>
              </a:rPr>
              <a:t>Mod </a:t>
            </a:r>
            <a:r>
              <a:rPr lang="en-US" dirty="0" err="1">
                <a:hlinkClick r:id="rId14"/>
              </a:rPr>
              <a:t>Pathol</a:t>
            </a:r>
            <a:r>
              <a:rPr lang="en-US" dirty="0">
                <a:hlinkClick r:id="rId14"/>
              </a:rPr>
              <a:t> 1996;9:68</a:t>
            </a:r>
            <a:r>
              <a:rPr lang="en-US" dirty="0"/>
              <a:t>) </a:t>
            </a:r>
          </a:p>
          <a:p>
            <a:pPr lvl="1"/>
            <a:r>
              <a:rPr lang="en-US" dirty="0"/>
              <a:t>Immunocytochemistry for </a:t>
            </a:r>
            <a:r>
              <a:rPr lang="en-US" dirty="0">
                <a:hlinkClick r:id="rId2"/>
              </a:rPr>
              <a:t>calcitonin</a:t>
            </a:r>
            <a:r>
              <a:rPr lang="en-US" dirty="0"/>
              <a:t>, </a:t>
            </a:r>
            <a:r>
              <a:rPr lang="en-US" dirty="0">
                <a:hlinkClick r:id="rId3"/>
              </a:rPr>
              <a:t>CEA</a:t>
            </a:r>
            <a:r>
              <a:rPr lang="en-US" dirty="0"/>
              <a:t> and </a:t>
            </a:r>
            <a:r>
              <a:rPr lang="en-US" dirty="0">
                <a:hlinkClick r:id="rId15"/>
              </a:rPr>
              <a:t>thyroglobulin</a:t>
            </a:r>
            <a:r>
              <a:rPr lang="en-US" dirty="0"/>
              <a:t> is useful with thin layer cytology (</a:t>
            </a:r>
            <a:r>
              <a:rPr lang="en-US" dirty="0" err="1">
                <a:hlinkClick r:id="rId16"/>
              </a:rPr>
              <a:t>Appl</a:t>
            </a:r>
            <a:r>
              <a:rPr lang="en-US" dirty="0">
                <a:hlinkClick r:id="rId16"/>
              </a:rPr>
              <a:t> </a:t>
            </a:r>
            <a:r>
              <a:rPr lang="en-US" dirty="0" err="1">
                <a:hlinkClick r:id="rId16"/>
              </a:rPr>
              <a:t>Immunohistochem</a:t>
            </a:r>
            <a:r>
              <a:rPr lang="en-US" dirty="0">
                <a:hlinkClick r:id="rId16"/>
              </a:rPr>
              <a:t> </a:t>
            </a:r>
            <a:r>
              <a:rPr lang="en-US" dirty="0" err="1">
                <a:hlinkClick r:id="rId16"/>
              </a:rPr>
              <a:t>Mol</a:t>
            </a:r>
            <a:r>
              <a:rPr lang="en-US" dirty="0">
                <a:hlinkClick r:id="rId16"/>
              </a:rPr>
              <a:t> </a:t>
            </a:r>
            <a:r>
              <a:rPr lang="en-US" dirty="0" err="1">
                <a:hlinkClick r:id="rId16"/>
              </a:rPr>
              <a:t>Morphol</a:t>
            </a:r>
            <a:r>
              <a:rPr lang="en-US" dirty="0">
                <a:hlinkClick r:id="rId16"/>
              </a:rPr>
              <a:t> 2008;16:548</a:t>
            </a:r>
            <a:r>
              <a:rPr lang="en-US" dirty="0"/>
              <a:t>) </a:t>
            </a:r>
          </a:p>
          <a:p>
            <a:pPr lvl="1"/>
            <a:r>
              <a:rPr lang="en-US" dirty="0" err="1"/>
              <a:t>Paraganglioma</a:t>
            </a:r>
            <a:r>
              <a:rPr lang="en-US" dirty="0"/>
              <a:t>-like variant: </a:t>
            </a:r>
            <a:r>
              <a:rPr lang="en-US" dirty="0">
                <a:hlinkClick r:id="rId17"/>
              </a:rPr>
              <a:t>Fontana-Masson</a:t>
            </a:r>
            <a:r>
              <a:rPr lang="en-US" dirty="0"/>
              <a:t> (melanin), </a:t>
            </a:r>
            <a:r>
              <a:rPr lang="en-US" dirty="0">
                <a:hlinkClick r:id="rId2"/>
              </a:rPr>
              <a:t>calcitonin</a:t>
            </a:r>
            <a:r>
              <a:rPr lang="en-US" dirty="0"/>
              <a:t>, </a:t>
            </a:r>
            <a:r>
              <a:rPr lang="en-US" dirty="0">
                <a:hlinkClick r:id="rId18"/>
              </a:rPr>
              <a:t>S100</a:t>
            </a:r>
            <a:r>
              <a:rPr lang="en-US" dirty="0"/>
              <a:t> (</a:t>
            </a:r>
            <a:r>
              <a:rPr lang="en-US" dirty="0" err="1">
                <a:hlinkClick r:id="rId19"/>
              </a:rPr>
              <a:t>Pathol</a:t>
            </a:r>
            <a:r>
              <a:rPr lang="en-US" dirty="0">
                <a:hlinkClick r:id="rId19"/>
              </a:rPr>
              <a:t> Res </a:t>
            </a:r>
            <a:r>
              <a:rPr lang="en-US" dirty="0" err="1">
                <a:hlinkClick r:id="rId19"/>
              </a:rPr>
              <a:t>Pract</a:t>
            </a:r>
            <a:r>
              <a:rPr lang="en-US" dirty="0">
                <a:hlinkClick r:id="rId19"/>
              </a:rPr>
              <a:t> 2000;196:55</a:t>
            </a:r>
            <a:r>
              <a:rPr lang="en-US" dirty="0"/>
              <a:t>) </a:t>
            </a:r>
          </a:p>
          <a:p>
            <a:r>
              <a:rPr lang="en-US" dirty="0"/>
              <a:t>Small cell variant: </a:t>
            </a:r>
            <a:r>
              <a:rPr lang="en-US" dirty="0">
                <a:hlinkClick r:id="rId2"/>
              </a:rPr>
              <a:t>calcitonin</a:t>
            </a:r>
            <a:r>
              <a:rPr lang="en-US" dirty="0"/>
              <a:t> (usually) </a:t>
            </a:r>
          </a:p>
          <a:p>
            <a:r>
              <a:rPr lang="en-US" dirty="0"/>
              <a:t>Tubular (follicular) variant: </a:t>
            </a:r>
          </a:p>
          <a:p>
            <a:pPr lvl="1"/>
            <a:r>
              <a:rPr lang="en-US" dirty="0">
                <a:hlinkClick r:id="rId2"/>
              </a:rPr>
              <a:t>Calcitonin</a:t>
            </a:r>
            <a:r>
              <a:rPr lang="en-US" dirty="0"/>
              <a:t>, calcitonin gene related peptide </a:t>
            </a:r>
          </a:p>
          <a:p>
            <a:pPr lvl="1"/>
            <a:r>
              <a:rPr lang="en-US" dirty="0"/>
              <a:t>Luminal material shows variable staining for calcitonin </a:t>
            </a:r>
            <a:endParaRPr lang="en-US" dirty="0" smtClean="0"/>
          </a:p>
          <a:p>
            <a:pPr marL="457200" lvl="1" indent="0">
              <a:buNone/>
            </a:pPr>
            <a:endParaRPr lang="en-US" dirty="0"/>
          </a:p>
          <a:p>
            <a:r>
              <a:rPr lang="en-US" b="1" dirty="0">
                <a:solidFill>
                  <a:srgbClr val="FF0000"/>
                </a:solidFill>
              </a:rPr>
              <a:t>Negative stains</a:t>
            </a:r>
          </a:p>
          <a:p>
            <a:r>
              <a:rPr lang="en-US" dirty="0">
                <a:hlinkClick r:id="rId15"/>
              </a:rPr>
              <a:t>Thyroglobulin</a:t>
            </a:r>
            <a:r>
              <a:rPr lang="en-US" dirty="0"/>
              <a:t> (entrapped thyroid follicle can be positive), </a:t>
            </a:r>
            <a:r>
              <a:rPr lang="en-US" dirty="0">
                <a:hlinkClick r:id="rId20"/>
              </a:rPr>
              <a:t>estrogen receptor</a:t>
            </a:r>
            <a:r>
              <a:rPr lang="en-US" dirty="0"/>
              <a:t> </a:t>
            </a:r>
          </a:p>
          <a:p>
            <a:r>
              <a:rPr lang="en-US" dirty="0" err="1"/>
              <a:t>Paraganglioma</a:t>
            </a:r>
            <a:r>
              <a:rPr lang="en-US" dirty="0"/>
              <a:t>-like variant: </a:t>
            </a:r>
            <a:r>
              <a:rPr lang="en-US" dirty="0">
                <a:hlinkClick r:id="rId21"/>
              </a:rPr>
              <a:t>HMB45</a:t>
            </a:r>
            <a:r>
              <a:rPr lang="en-US" dirty="0"/>
              <a:t> (</a:t>
            </a:r>
            <a:r>
              <a:rPr lang="en-US" dirty="0">
                <a:hlinkClick r:id="rId22"/>
              </a:rPr>
              <a:t>Arch </a:t>
            </a:r>
            <a:r>
              <a:rPr lang="en-US" dirty="0" err="1">
                <a:hlinkClick r:id="rId22"/>
              </a:rPr>
              <a:t>Pathol</a:t>
            </a:r>
            <a:r>
              <a:rPr lang="en-US" dirty="0">
                <a:hlinkClick r:id="rId22"/>
              </a:rPr>
              <a:t> Lab Med 1998;122:555</a:t>
            </a:r>
            <a:r>
              <a:rPr lang="en-US" dirty="0"/>
              <a:t>) </a:t>
            </a:r>
          </a:p>
          <a:p>
            <a:r>
              <a:rPr lang="en-US" dirty="0"/>
              <a:t>Tubular (follicular) variant: </a:t>
            </a:r>
            <a:r>
              <a:rPr lang="en-US" dirty="0">
                <a:hlinkClick r:id="rId15"/>
              </a:rPr>
              <a:t>thyroglobulin</a:t>
            </a:r>
            <a:r>
              <a:rPr lang="en-US" dirty="0"/>
              <a:t> </a:t>
            </a:r>
          </a:p>
        </p:txBody>
      </p:sp>
    </p:spTree>
    <p:extLst>
      <p:ext uri="{BB962C8B-B14F-4D97-AF65-F5344CB8AC3E}">
        <p14:creationId xmlns:p14="http://schemas.microsoft.com/office/powerpoint/2010/main" val="26551780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819" y="365125"/>
            <a:ext cx="11642501" cy="1325563"/>
          </a:xfrm>
        </p:spPr>
        <p:txBody>
          <a:bodyPr>
            <a:normAutofit/>
          </a:bodyPr>
          <a:lstStyle/>
          <a:p>
            <a:r>
              <a:rPr lang="en-US" sz="3200" b="1" dirty="0" smtClean="0"/>
              <a:t>Medullary </a:t>
            </a:r>
            <a:r>
              <a:rPr lang="en-US" sz="3200" b="1" dirty="0" err="1" smtClean="0"/>
              <a:t>thyreoid</a:t>
            </a:r>
            <a:r>
              <a:rPr lang="en-US" sz="3200" b="1" dirty="0" smtClean="0"/>
              <a:t> carcinoma </a:t>
            </a:r>
            <a:r>
              <a:rPr lang="en-US" sz="3200" dirty="0" smtClean="0"/>
              <a:t>- Molecular/</a:t>
            </a:r>
            <a:r>
              <a:rPr lang="en-US" sz="3200" dirty="0" err="1" smtClean="0"/>
              <a:t>cytogenetics</a:t>
            </a:r>
            <a:r>
              <a:rPr lang="en-US" sz="3200" dirty="0" smtClean="0"/>
              <a:t> </a:t>
            </a:r>
            <a:r>
              <a:rPr lang="en-US" sz="3200" dirty="0"/>
              <a:t>description</a:t>
            </a:r>
          </a:p>
        </p:txBody>
      </p:sp>
      <p:sp>
        <p:nvSpPr>
          <p:cNvPr id="3" name="Content Placeholder 2"/>
          <p:cNvSpPr>
            <a:spLocks noGrp="1"/>
          </p:cNvSpPr>
          <p:nvPr>
            <p:ph idx="1"/>
          </p:nvPr>
        </p:nvSpPr>
        <p:spPr/>
        <p:txBody>
          <a:bodyPr/>
          <a:lstStyle/>
          <a:p>
            <a:r>
              <a:rPr lang="en-US" dirty="0" smtClean="0"/>
              <a:t>Gain </a:t>
            </a:r>
            <a:r>
              <a:rPr lang="en-US" dirty="0"/>
              <a:t>of function </a:t>
            </a:r>
            <a:r>
              <a:rPr lang="en-US" dirty="0" err="1"/>
              <a:t>muations</a:t>
            </a:r>
            <a:r>
              <a:rPr lang="en-US" dirty="0"/>
              <a:t> in </a:t>
            </a:r>
            <a:r>
              <a:rPr lang="en-US" i="1" dirty="0"/>
              <a:t>RET</a:t>
            </a:r>
            <a:r>
              <a:rPr lang="en-US" dirty="0"/>
              <a:t> proto-oncogene: in majority of hereditary medullary thyroid carcinoma (MTC), 50% in sporadic MTC </a:t>
            </a:r>
          </a:p>
          <a:p>
            <a:r>
              <a:rPr lang="en-US" dirty="0"/>
              <a:t>Exon 6 / M918T is the most common mutation </a:t>
            </a:r>
          </a:p>
          <a:p>
            <a:r>
              <a:rPr lang="en-US" i="1" dirty="0"/>
              <a:t>HRAS</a:t>
            </a:r>
            <a:r>
              <a:rPr lang="en-US" dirty="0"/>
              <a:t> and </a:t>
            </a:r>
            <a:r>
              <a:rPr lang="en-US" i="1" dirty="0"/>
              <a:t>KRAS</a:t>
            </a:r>
            <a:r>
              <a:rPr lang="en-US" dirty="0"/>
              <a:t> mutation in </a:t>
            </a:r>
            <a:r>
              <a:rPr lang="en-US" i="1" dirty="0"/>
              <a:t>RET</a:t>
            </a:r>
            <a:r>
              <a:rPr lang="en-US" dirty="0"/>
              <a:t> negative MTC </a:t>
            </a:r>
          </a:p>
          <a:p>
            <a:r>
              <a:rPr lang="en-US" i="1" dirty="0"/>
              <a:t>MYH13-RET</a:t>
            </a:r>
            <a:r>
              <a:rPr lang="en-US" dirty="0"/>
              <a:t> fusion in rare </a:t>
            </a:r>
            <a:r>
              <a:rPr lang="en-US" i="1" dirty="0"/>
              <a:t>RET / RAS</a:t>
            </a:r>
            <a:r>
              <a:rPr lang="en-US" dirty="0"/>
              <a:t> negative MTC </a:t>
            </a:r>
          </a:p>
          <a:p>
            <a:r>
              <a:rPr lang="en-US" dirty="0"/>
              <a:t>Other fusion: </a:t>
            </a:r>
            <a:r>
              <a:rPr lang="en-US" i="1" dirty="0"/>
              <a:t>GFPT1-ALK</a:t>
            </a:r>
            <a:r>
              <a:rPr lang="en-US" dirty="0"/>
              <a:t> and </a:t>
            </a:r>
            <a:r>
              <a:rPr lang="en-US" i="1" dirty="0"/>
              <a:t>EML4-ALK</a:t>
            </a:r>
            <a:r>
              <a:rPr lang="en-US" dirty="0"/>
              <a:t> </a:t>
            </a:r>
          </a:p>
        </p:txBody>
      </p:sp>
    </p:spTree>
    <p:extLst>
      <p:ext uri="{BB962C8B-B14F-4D97-AF65-F5344CB8AC3E}">
        <p14:creationId xmlns:p14="http://schemas.microsoft.com/office/powerpoint/2010/main" val="35716354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Anaplastic </a:t>
            </a:r>
            <a:r>
              <a:rPr lang="en-US" sz="3600" b="1" dirty="0" err="1" smtClean="0"/>
              <a:t>thyreoid</a:t>
            </a:r>
            <a:r>
              <a:rPr lang="en-US" sz="3600" b="1" dirty="0" smtClean="0"/>
              <a:t> carcinoma </a:t>
            </a:r>
            <a:r>
              <a:rPr lang="en-US" sz="3600" dirty="0" smtClean="0"/>
              <a:t>- Definition/general</a:t>
            </a:r>
            <a:endParaRPr lang="en-US" sz="3600" dirty="0"/>
          </a:p>
        </p:txBody>
      </p:sp>
      <p:sp>
        <p:nvSpPr>
          <p:cNvPr id="3" name="Content Placeholder 2"/>
          <p:cNvSpPr>
            <a:spLocks noGrp="1"/>
          </p:cNvSpPr>
          <p:nvPr>
            <p:ph idx="1"/>
          </p:nvPr>
        </p:nvSpPr>
        <p:spPr/>
        <p:txBody>
          <a:bodyPr>
            <a:normAutofit fontScale="77500" lnSpcReduction="20000"/>
          </a:bodyPr>
          <a:lstStyle/>
          <a:p>
            <a:r>
              <a:rPr lang="en-US" dirty="0" smtClean="0"/>
              <a:t>A </a:t>
            </a:r>
            <a:r>
              <a:rPr lang="en-US" dirty="0"/>
              <a:t>highly aggressive thyroid malignancy composed of undifferentiated follicular thyroid cells (</a:t>
            </a:r>
            <a:r>
              <a:rPr lang="en-US" dirty="0">
                <a:hlinkClick r:id="rId2"/>
              </a:rPr>
              <a:t>Lloyd: WHO Classification of </a:t>
            </a:r>
            <a:r>
              <a:rPr lang="en-US" dirty="0" err="1">
                <a:hlinkClick r:id="rId2"/>
              </a:rPr>
              <a:t>Tumours</a:t>
            </a:r>
            <a:r>
              <a:rPr lang="en-US" dirty="0">
                <a:hlinkClick r:id="rId2"/>
              </a:rPr>
              <a:t> of Endocrine Organs, 4th Edition, 2017</a:t>
            </a:r>
            <a:r>
              <a:rPr lang="en-US" dirty="0"/>
              <a:t>) </a:t>
            </a:r>
          </a:p>
          <a:p>
            <a:r>
              <a:rPr lang="en-US" dirty="0"/>
              <a:t>1 - 1.7% of all thyroid cancers in the United States </a:t>
            </a:r>
          </a:p>
          <a:p>
            <a:pPr lvl="1"/>
            <a:r>
              <a:rPr lang="en-US" dirty="0"/>
              <a:t>Geographical prevalence ranges from 1.3 - 9.8% and the incidence is decreasing worldwide, accounting for up to 50% of thyroid cancer mortality (</a:t>
            </a:r>
            <a:r>
              <a:rPr lang="en-US" dirty="0">
                <a:hlinkClick r:id="rId3"/>
              </a:rPr>
              <a:t>Oral </a:t>
            </a:r>
            <a:r>
              <a:rPr lang="en-US" dirty="0" err="1">
                <a:hlinkClick r:id="rId3"/>
              </a:rPr>
              <a:t>Oncol</a:t>
            </a:r>
            <a:r>
              <a:rPr lang="en-US" dirty="0">
                <a:hlinkClick r:id="rId3"/>
              </a:rPr>
              <a:t> 2013;49:702</a:t>
            </a:r>
            <a:r>
              <a:rPr lang="en-US" dirty="0"/>
              <a:t>, </a:t>
            </a:r>
            <a:r>
              <a:rPr lang="en-US" dirty="0" err="1">
                <a:hlinkClick r:id="rId4"/>
              </a:rPr>
              <a:t>Clin</a:t>
            </a:r>
            <a:r>
              <a:rPr lang="en-US" dirty="0">
                <a:hlinkClick r:id="rId4"/>
              </a:rPr>
              <a:t> </a:t>
            </a:r>
            <a:r>
              <a:rPr lang="en-US" dirty="0" err="1">
                <a:hlinkClick r:id="rId4"/>
              </a:rPr>
              <a:t>Oncol</a:t>
            </a:r>
            <a:r>
              <a:rPr lang="en-US" dirty="0">
                <a:hlinkClick r:id="rId4"/>
              </a:rPr>
              <a:t> (R </a:t>
            </a:r>
            <a:r>
              <a:rPr lang="en-US" dirty="0" err="1">
                <a:hlinkClick r:id="rId4"/>
              </a:rPr>
              <a:t>Coll</a:t>
            </a:r>
            <a:r>
              <a:rPr lang="en-US" dirty="0">
                <a:hlinkClick r:id="rId4"/>
              </a:rPr>
              <a:t> </a:t>
            </a:r>
            <a:r>
              <a:rPr lang="en-US" dirty="0" err="1">
                <a:hlinkClick r:id="rId4"/>
              </a:rPr>
              <a:t>Radiol</a:t>
            </a:r>
            <a:r>
              <a:rPr lang="en-US" dirty="0">
                <a:hlinkClick r:id="rId4"/>
              </a:rPr>
              <a:t>) 2010;22:486</a:t>
            </a:r>
            <a:r>
              <a:rPr lang="en-US" dirty="0"/>
              <a:t>, </a:t>
            </a:r>
            <a:r>
              <a:rPr lang="en-US" dirty="0">
                <a:hlinkClick r:id="rId5"/>
              </a:rPr>
              <a:t>J </a:t>
            </a:r>
            <a:r>
              <a:rPr lang="en-US" dirty="0" err="1">
                <a:hlinkClick r:id="rId5"/>
              </a:rPr>
              <a:t>Oncol</a:t>
            </a:r>
            <a:r>
              <a:rPr lang="en-US" dirty="0">
                <a:hlinkClick r:id="rId5"/>
              </a:rPr>
              <a:t> 2011;2011:542358</a:t>
            </a:r>
            <a:r>
              <a:rPr lang="en-US" dirty="0"/>
              <a:t>) </a:t>
            </a:r>
          </a:p>
          <a:p>
            <a:r>
              <a:rPr lang="en-US" dirty="0"/>
              <a:t>Rapidly enlarging, bulky neck mass invades adjacent structures causing hoarseness, dysphagia, dyspnea </a:t>
            </a:r>
          </a:p>
          <a:p>
            <a:r>
              <a:rPr lang="en-US" dirty="0"/>
              <a:t>Most thyroid sarcoma-like tumors are probably anaplastic carcinomas; small cell types reported in past were probably lymphoma or variants of medullary or insular carcinoma </a:t>
            </a:r>
            <a:r>
              <a:rPr lang="en-US" sz="2600" dirty="0"/>
              <a:t>(</a:t>
            </a:r>
            <a:r>
              <a:rPr lang="en-US" sz="2600" dirty="0">
                <a:hlinkClick r:id="rId6"/>
              </a:rPr>
              <a:t>Am J </a:t>
            </a:r>
            <a:r>
              <a:rPr lang="en-US" sz="2600" dirty="0" err="1">
                <a:hlinkClick r:id="rId6"/>
              </a:rPr>
              <a:t>Clin</a:t>
            </a:r>
            <a:r>
              <a:rPr lang="en-US" sz="2600" dirty="0">
                <a:hlinkClick r:id="rId6"/>
              </a:rPr>
              <a:t> </a:t>
            </a:r>
            <a:r>
              <a:rPr lang="en-US" sz="2600" dirty="0" err="1">
                <a:hlinkClick r:id="rId6"/>
              </a:rPr>
              <a:t>Pathol</a:t>
            </a:r>
            <a:r>
              <a:rPr lang="en-US" sz="2600" dirty="0">
                <a:hlinkClick r:id="rId6"/>
              </a:rPr>
              <a:t> 1985;83:135</a:t>
            </a:r>
            <a:r>
              <a:rPr lang="en-US" sz="2600" dirty="0"/>
              <a:t>) </a:t>
            </a:r>
          </a:p>
          <a:p>
            <a:r>
              <a:rPr lang="en-US" dirty="0" err="1"/>
              <a:t>Paucicellular</a:t>
            </a:r>
            <a:r>
              <a:rPr lang="en-US" dirty="0"/>
              <a:t> variant: uncommon; resembles Riedel thyroiditis; may be due to extensive infarction </a:t>
            </a:r>
          </a:p>
          <a:p>
            <a:r>
              <a:rPr lang="en-US" dirty="0" err="1"/>
              <a:t>Rhabdoid</a:t>
            </a:r>
            <a:r>
              <a:rPr lang="en-US" dirty="0"/>
              <a:t> variant: very rare; aggressive, often metastasizes; to date, always rapidly fatal </a:t>
            </a:r>
          </a:p>
        </p:txBody>
      </p:sp>
    </p:spTree>
    <p:extLst>
      <p:ext uri="{BB962C8B-B14F-4D97-AF65-F5344CB8AC3E}">
        <p14:creationId xmlns:p14="http://schemas.microsoft.com/office/powerpoint/2010/main" val="24084808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Anaplastic </a:t>
            </a:r>
            <a:r>
              <a:rPr lang="en-US" b="1" dirty="0" err="1" smtClean="0"/>
              <a:t>thyreoid</a:t>
            </a:r>
            <a:r>
              <a:rPr lang="en-US" b="1" dirty="0" smtClean="0"/>
              <a:t> carcinoma </a:t>
            </a:r>
            <a:endParaRPr lang="en-US" b="1" dirty="0"/>
          </a:p>
        </p:txBody>
      </p:sp>
      <p:sp>
        <p:nvSpPr>
          <p:cNvPr id="3" name="Content Placeholder 2"/>
          <p:cNvSpPr>
            <a:spLocks noGrp="1"/>
          </p:cNvSpPr>
          <p:nvPr>
            <p:ph idx="1"/>
          </p:nvPr>
        </p:nvSpPr>
        <p:spPr/>
        <p:txBody>
          <a:bodyPr>
            <a:normAutofit fontScale="70000" lnSpcReduction="20000"/>
          </a:bodyPr>
          <a:lstStyle/>
          <a:p>
            <a:r>
              <a:rPr lang="en-US" b="1" dirty="0">
                <a:solidFill>
                  <a:srgbClr val="FF0000"/>
                </a:solidFill>
              </a:rPr>
              <a:t>Essential features</a:t>
            </a:r>
          </a:p>
          <a:p>
            <a:pPr lvl="1"/>
            <a:r>
              <a:rPr lang="en-US" dirty="0"/>
              <a:t>Highly aggressive thyroid carcinoma composed of undifferentiated follicular cells that demonstrate </a:t>
            </a:r>
            <a:r>
              <a:rPr lang="en-US" dirty="0" err="1"/>
              <a:t>immunohistochemical</a:t>
            </a:r>
            <a:r>
              <a:rPr lang="en-US" dirty="0"/>
              <a:t> or </a:t>
            </a:r>
            <a:r>
              <a:rPr lang="en-US" dirty="0" err="1"/>
              <a:t>ultrastructural</a:t>
            </a:r>
            <a:r>
              <a:rPr lang="en-US" dirty="0"/>
              <a:t> features of epithelial differentiation but devoid of morphologic and </a:t>
            </a:r>
            <a:r>
              <a:rPr lang="en-US" dirty="0" err="1"/>
              <a:t>immunophenotypic</a:t>
            </a:r>
            <a:r>
              <a:rPr lang="en-US" dirty="0"/>
              <a:t> markers of thyroid origin </a:t>
            </a:r>
          </a:p>
          <a:p>
            <a:r>
              <a:rPr lang="en-US" b="1" dirty="0">
                <a:solidFill>
                  <a:srgbClr val="FF0000"/>
                </a:solidFill>
              </a:rPr>
              <a:t>Terminology</a:t>
            </a:r>
          </a:p>
          <a:p>
            <a:pPr lvl="1"/>
            <a:r>
              <a:rPr lang="en-US" dirty="0"/>
              <a:t>Undifferentiated thyroid carcinoma, </a:t>
            </a:r>
            <a:r>
              <a:rPr lang="en-US" dirty="0" err="1"/>
              <a:t>carcinosarcoma</a:t>
            </a:r>
            <a:r>
              <a:rPr lang="en-US" dirty="0"/>
              <a:t>, </a:t>
            </a:r>
            <a:r>
              <a:rPr lang="en-US" dirty="0" err="1"/>
              <a:t>sarcomatoid</a:t>
            </a:r>
            <a:r>
              <a:rPr lang="en-US" dirty="0"/>
              <a:t> carcinoma, </a:t>
            </a:r>
            <a:r>
              <a:rPr lang="en-US" dirty="0" err="1"/>
              <a:t>metaplastic</a:t>
            </a:r>
            <a:r>
              <a:rPr lang="en-US" dirty="0"/>
              <a:t> carcinoma, spindle cell carcinoma, giant cell carcinoma, pleomorphic carcinoma </a:t>
            </a:r>
          </a:p>
          <a:p>
            <a:r>
              <a:rPr lang="en-US" b="1" dirty="0" smtClean="0">
                <a:solidFill>
                  <a:srgbClr val="FF0000"/>
                </a:solidFill>
              </a:rPr>
              <a:t>Epidemiology</a:t>
            </a:r>
            <a:endParaRPr lang="en-US" b="1" dirty="0">
              <a:solidFill>
                <a:srgbClr val="FF0000"/>
              </a:solidFill>
            </a:endParaRPr>
          </a:p>
          <a:p>
            <a:pPr lvl="1"/>
            <a:r>
              <a:rPr lang="en-US" dirty="0"/>
              <a:t>Medium age 60 - 70 years with incidence to rise with age, F:M = 2:1 (</a:t>
            </a:r>
            <a:r>
              <a:rPr lang="en-US" dirty="0">
                <a:hlinkClick r:id="rId2"/>
              </a:rPr>
              <a:t>Ann </a:t>
            </a:r>
            <a:r>
              <a:rPr lang="en-US" dirty="0" err="1">
                <a:hlinkClick r:id="rId2"/>
              </a:rPr>
              <a:t>Surg</a:t>
            </a:r>
            <a:r>
              <a:rPr lang="en-US" dirty="0">
                <a:hlinkClick r:id="rId2"/>
              </a:rPr>
              <a:t> </a:t>
            </a:r>
            <a:r>
              <a:rPr lang="en-US" dirty="0" err="1">
                <a:hlinkClick r:id="rId2"/>
              </a:rPr>
              <a:t>Oncol</a:t>
            </a:r>
            <a:r>
              <a:rPr lang="en-US" dirty="0">
                <a:hlinkClick r:id="rId2"/>
              </a:rPr>
              <a:t> 2007;14:3011</a:t>
            </a:r>
            <a:r>
              <a:rPr lang="en-US" dirty="0"/>
              <a:t>) </a:t>
            </a:r>
          </a:p>
          <a:p>
            <a:pPr lvl="1"/>
            <a:r>
              <a:rPr lang="en-US" dirty="0"/>
              <a:t>Higher incidence in areas of dietary iodine deficiency </a:t>
            </a:r>
          </a:p>
          <a:p>
            <a:pPr lvl="1"/>
            <a:r>
              <a:rPr lang="en-US" dirty="0"/>
              <a:t>Median 1 year survival rate: 10 - 20% </a:t>
            </a:r>
          </a:p>
          <a:p>
            <a:pPr lvl="1"/>
            <a:r>
              <a:rPr lang="en-US" dirty="0" err="1" smtClean="0"/>
              <a:t>Rhabdoid</a:t>
            </a:r>
            <a:r>
              <a:rPr lang="en-US" dirty="0" smtClean="0"/>
              <a:t> variant: usually women, mean 56 years, range 42 - 67 years </a:t>
            </a:r>
          </a:p>
          <a:p>
            <a:r>
              <a:rPr lang="en-US" b="1" dirty="0">
                <a:solidFill>
                  <a:srgbClr val="FF0000"/>
                </a:solidFill>
              </a:rPr>
              <a:t>Etiology</a:t>
            </a:r>
          </a:p>
          <a:p>
            <a:pPr lvl="1"/>
            <a:r>
              <a:rPr lang="en-US" dirty="0"/>
              <a:t>Unclear, may be associated with radiation and iodine deficiency </a:t>
            </a:r>
          </a:p>
          <a:p>
            <a:pPr lvl="1"/>
            <a:r>
              <a:rPr lang="en-US" dirty="0"/>
              <a:t>Coexisting well differentiated thyroid carcinomas in 22 - 78% of cases </a:t>
            </a:r>
          </a:p>
          <a:p>
            <a:pPr lvl="1"/>
            <a:endParaRPr lang="en-US" dirty="0"/>
          </a:p>
        </p:txBody>
      </p:sp>
    </p:spTree>
    <p:extLst>
      <p:ext uri="{BB962C8B-B14F-4D97-AF65-F5344CB8AC3E}">
        <p14:creationId xmlns:p14="http://schemas.microsoft.com/office/powerpoint/2010/main" val="32128795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Anaplastic </a:t>
            </a:r>
            <a:r>
              <a:rPr lang="en-US" sz="4000" b="1" dirty="0" err="1" smtClean="0"/>
              <a:t>thyreoid</a:t>
            </a:r>
            <a:r>
              <a:rPr lang="en-US" sz="4000" b="1" dirty="0" smtClean="0"/>
              <a:t> carcinoma </a:t>
            </a:r>
            <a:r>
              <a:rPr lang="en-US" sz="4000" dirty="0" smtClean="0"/>
              <a:t>- </a:t>
            </a:r>
            <a:r>
              <a:rPr lang="en-US" sz="4000" dirty="0"/>
              <a:t>Clinical features</a:t>
            </a:r>
          </a:p>
        </p:txBody>
      </p:sp>
      <p:sp>
        <p:nvSpPr>
          <p:cNvPr id="3" name="Content Placeholder 2"/>
          <p:cNvSpPr>
            <a:spLocks noGrp="1"/>
          </p:cNvSpPr>
          <p:nvPr>
            <p:ph idx="1"/>
          </p:nvPr>
        </p:nvSpPr>
        <p:spPr/>
        <p:txBody>
          <a:bodyPr>
            <a:normAutofit fontScale="85000" lnSpcReduction="20000"/>
          </a:bodyPr>
          <a:lstStyle/>
          <a:p>
            <a:r>
              <a:rPr lang="en-US" dirty="0" smtClean="0"/>
              <a:t>25 </a:t>
            </a:r>
            <a:r>
              <a:rPr lang="en-US" dirty="0"/>
              <a:t>- 50% have prior </a:t>
            </a:r>
            <a:r>
              <a:rPr lang="en-US" dirty="0" err="1"/>
              <a:t>multinodular</a:t>
            </a:r>
            <a:r>
              <a:rPr lang="en-US" dirty="0"/>
              <a:t> goiter, 20% have prior differentiated carcinoma, 20% have concurrent differentiated carcinoma </a:t>
            </a:r>
          </a:p>
          <a:p>
            <a:r>
              <a:rPr lang="en-US" dirty="0"/>
              <a:t>Rapidly enlarging, painful, firm, ill defined, lower anterior neck mass usually fixed to the underlying structures </a:t>
            </a:r>
          </a:p>
          <a:p>
            <a:r>
              <a:rPr lang="en-US" dirty="0"/>
              <a:t>Local invasion of the surrounding structures occurs in almost 70% of patients: muscles (65%), trachea (46%), esophagus (44%), laryngeal nerve (27%) and larynx (13%) </a:t>
            </a:r>
          </a:p>
          <a:p>
            <a:r>
              <a:rPr lang="en-US" dirty="0"/>
              <a:t>Hoarseness, dyspnea and dysphagia as compressive symptoms </a:t>
            </a:r>
          </a:p>
          <a:p>
            <a:r>
              <a:rPr lang="en-US" dirty="0" err="1"/>
              <a:t>Extrathyroidal</a:t>
            </a:r>
            <a:r>
              <a:rPr lang="en-US" dirty="0"/>
              <a:t> extension in majority of cases </a:t>
            </a:r>
          </a:p>
          <a:p>
            <a:r>
              <a:rPr lang="en-US" dirty="0"/>
              <a:t>Regional nodal metastases and vocal cord paralysis present in up to 40% and 30%, respectively </a:t>
            </a:r>
            <a:r>
              <a:rPr lang="en-US" sz="2400" dirty="0"/>
              <a:t>(</a:t>
            </a:r>
            <a:r>
              <a:rPr lang="en-US" sz="2400" dirty="0" err="1">
                <a:hlinkClick r:id="rId2"/>
              </a:rPr>
              <a:t>Int</a:t>
            </a:r>
            <a:r>
              <a:rPr lang="en-US" sz="2400" dirty="0">
                <a:hlinkClick r:id="rId2"/>
              </a:rPr>
              <a:t> J </a:t>
            </a:r>
            <a:r>
              <a:rPr lang="en-US" sz="2400" dirty="0" err="1">
                <a:hlinkClick r:id="rId2"/>
              </a:rPr>
              <a:t>Surg</a:t>
            </a:r>
            <a:r>
              <a:rPr lang="en-US" sz="2400" dirty="0">
                <a:hlinkClick r:id="rId2"/>
              </a:rPr>
              <a:t> 2014;12:S170</a:t>
            </a:r>
            <a:r>
              <a:rPr lang="en-US" sz="2400" dirty="0"/>
              <a:t>) </a:t>
            </a:r>
          </a:p>
          <a:p>
            <a:r>
              <a:rPr lang="en-US" dirty="0"/>
              <a:t>Up to 75% of patients have distant metastases (lung [80%], bone [6 - 15%] and brain [5 - 13%]) </a:t>
            </a:r>
          </a:p>
        </p:txBody>
      </p:sp>
    </p:spTree>
    <p:extLst>
      <p:ext uri="{BB962C8B-B14F-4D97-AF65-F5344CB8AC3E}">
        <p14:creationId xmlns:p14="http://schemas.microsoft.com/office/powerpoint/2010/main" val="15487533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2657" y="38635"/>
            <a:ext cx="9026687" cy="6766560"/>
          </a:xfrm>
        </p:spPr>
      </p:pic>
    </p:spTree>
    <p:extLst>
      <p:ext uri="{BB962C8B-B14F-4D97-AF65-F5344CB8AC3E}">
        <p14:creationId xmlns:p14="http://schemas.microsoft.com/office/powerpoint/2010/main" val="41192871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Anaplastic </a:t>
            </a:r>
            <a:r>
              <a:rPr lang="en-US" sz="3600" b="1" dirty="0" err="1" smtClean="0"/>
              <a:t>thyreoid</a:t>
            </a:r>
            <a:r>
              <a:rPr lang="en-US" sz="3600" b="1" dirty="0" smtClean="0"/>
              <a:t> carcinoma </a:t>
            </a:r>
            <a:r>
              <a:rPr lang="en-US" sz="3600" dirty="0" smtClean="0"/>
              <a:t>- </a:t>
            </a:r>
            <a:r>
              <a:rPr lang="en-US" sz="3600" dirty="0"/>
              <a:t>Radiology description</a:t>
            </a:r>
          </a:p>
        </p:txBody>
      </p:sp>
      <p:sp>
        <p:nvSpPr>
          <p:cNvPr id="4" name="Content Placeholder 3"/>
          <p:cNvSpPr>
            <a:spLocks noGrp="1"/>
          </p:cNvSpPr>
          <p:nvPr>
            <p:ph sz="half" idx="1"/>
          </p:nvPr>
        </p:nvSpPr>
        <p:spPr/>
        <p:txBody>
          <a:bodyPr>
            <a:normAutofit fontScale="70000" lnSpcReduction="20000"/>
          </a:bodyPr>
          <a:lstStyle/>
          <a:p>
            <a:r>
              <a:rPr lang="en-US" dirty="0" smtClean="0"/>
              <a:t>Ultrasonography</a:t>
            </a:r>
            <a:r>
              <a:rPr lang="en-US" dirty="0"/>
              <a:t>: </a:t>
            </a:r>
          </a:p>
          <a:p>
            <a:pPr lvl="1"/>
            <a:r>
              <a:rPr lang="en-US" dirty="0"/>
              <a:t>Solid masses, marked </a:t>
            </a:r>
            <a:r>
              <a:rPr lang="en-US" dirty="0" err="1"/>
              <a:t>hypoechogenicity</a:t>
            </a:r>
            <a:r>
              <a:rPr lang="en-US" dirty="0"/>
              <a:t>, irregular margin, internal calcification, wider than tall shape and cervical lymph node involvement (</a:t>
            </a:r>
            <a:r>
              <a:rPr lang="en-US" dirty="0" err="1">
                <a:hlinkClick r:id="rId2"/>
              </a:rPr>
              <a:t>Yonsei</a:t>
            </a:r>
            <a:r>
              <a:rPr lang="en-US" dirty="0">
                <a:hlinkClick r:id="rId2"/>
              </a:rPr>
              <a:t> Med J 2013;54:1400</a:t>
            </a:r>
            <a:r>
              <a:rPr lang="en-US" dirty="0"/>
              <a:t>) </a:t>
            </a:r>
          </a:p>
          <a:p>
            <a:r>
              <a:rPr lang="en-US" dirty="0"/>
              <a:t>Computed tomography scan: </a:t>
            </a:r>
          </a:p>
          <a:p>
            <a:pPr lvl="1"/>
            <a:r>
              <a:rPr lang="en-US" dirty="0"/>
              <a:t>Large </a:t>
            </a:r>
            <a:r>
              <a:rPr lang="en-US" dirty="0" err="1"/>
              <a:t>isodense</a:t>
            </a:r>
            <a:r>
              <a:rPr lang="en-US" dirty="0"/>
              <a:t> or slightly </a:t>
            </a:r>
            <a:r>
              <a:rPr lang="en-US" dirty="0" err="1"/>
              <a:t>hyperdense</a:t>
            </a:r>
            <a:r>
              <a:rPr lang="en-US" dirty="0"/>
              <a:t> masses relative to skeletal muscle, calcification and necrosis (</a:t>
            </a:r>
            <a:r>
              <a:rPr lang="en-US" dirty="0">
                <a:hlinkClick r:id="rId3"/>
              </a:rPr>
              <a:t>AJR Am J </a:t>
            </a:r>
            <a:r>
              <a:rPr lang="en-US" dirty="0" err="1">
                <a:hlinkClick r:id="rId3"/>
              </a:rPr>
              <a:t>Roentgenol</a:t>
            </a:r>
            <a:r>
              <a:rPr lang="en-US" dirty="0">
                <a:hlinkClick r:id="rId3"/>
              </a:rPr>
              <a:t> 1990;154:1079</a:t>
            </a:r>
            <a:r>
              <a:rPr lang="en-US" dirty="0"/>
              <a:t>) </a:t>
            </a:r>
          </a:p>
          <a:p>
            <a:r>
              <a:rPr lang="en-US" dirty="0"/>
              <a:t>Magnetic resonance imaging: </a:t>
            </a:r>
          </a:p>
          <a:p>
            <a:pPr lvl="1"/>
            <a:r>
              <a:rPr lang="en-US" dirty="0"/>
              <a:t>Useful to assess tumor extension, particularly in the esophagus musculature, trachea and carotid vessel </a:t>
            </a:r>
          </a:p>
          <a:p>
            <a:r>
              <a:rPr lang="en-US" dirty="0"/>
              <a:t>F-</a:t>
            </a:r>
            <a:r>
              <a:rPr lang="en-US" dirty="0" err="1"/>
              <a:t>fluorodeoxyglucose</a:t>
            </a:r>
            <a:r>
              <a:rPr lang="en-US" dirty="0"/>
              <a:t> positron emission tomography (FDG-PET): </a:t>
            </a:r>
          </a:p>
          <a:p>
            <a:pPr lvl="1"/>
            <a:r>
              <a:rPr lang="en-US" dirty="0"/>
              <a:t>Staging assessment due to its enhanced expression of glucose transporter (GLUT1), resulting in increased glucose uptake (</a:t>
            </a:r>
            <a:r>
              <a:rPr lang="en-US" dirty="0">
                <a:hlinkClick r:id="rId4"/>
              </a:rPr>
              <a:t>AME Case Rep 2018;2:20</a:t>
            </a:r>
            <a:r>
              <a:rPr lang="en-US" dirty="0"/>
              <a:t>) </a:t>
            </a:r>
          </a:p>
          <a:p>
            <a:endParaRPr lang="en-US" dirty="0"/>
          </a:p>
        </p:txBody>
      </p:sp>
      <p:pic>
        <p:nvPicPr>
          <p:cNvPr id="6" name="Content Placeholder 5"/>
          <p:cNvPicPr>
            <a:picLocks noGrp="1" noChangeAspect="1"/>
          </p:cNvPicPr>
          <p:nvPr>
            <p:ph sz="half" idx="2"/>
          </p:nvPr>
        </p:nvPicPr>
        <p:blipFill>
          <a:blip r:embed="rId5"/>
          <a:stretch>
            <a:fillRect/>
          </a:stretch>
        </p:blipFill>
        <p:spPr>
          <a:xfrm>
            <a:off x="6208954" y="1825625"/>
            <a:ext cx="5108092" cy="4351338"/>
          </a:xfrm>
          <a:prstGeom prst="rect">
            <a:avLst/>
          </a:prstGeom>
        </p:spPr>
      </p:pic>
      <p:sp>
        <p:nvSpPr>
          <p:cNvPr id="7" name="Rectangle 6"/>
          <p:cNvSpPr/>
          <p:nvPr/>
        </p:nvSpPr>
        <p:spPr>
          <a:xfrm>
            <a:off x="8483143" y="6283750"/>
            <a:ext cx="892424" cy="369332"/>
          </a:xfrm>
          <a:prstGeom prst="rect">
            <a:avLst/>
          </a:prstGeom>
        </p:spPr>
        <p:txBody>
          <a:bodyPr wrap="square">
            <a:spAutoFit/>
          </a:bodyPr>
          <a:lstStyle/>
          <a:p>
            <a:r>
              <a:rPr lang="en-US" dirty="0"/>
              <a:t>CT scan</a:t>
            </a:r>
          </a:p>
        </p:txBody>
      </p:sp>
    </p:spTree>
    <p:extLst>
      <p:ext uri="{BB962C8B-B14F-4D97-AF65-F5344CB8AC3E}">
        <p14:creationId xmlns:p14="http://schemas.microsoft.com/office/powerpoint/2010/main" val="284183201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Anaplastic </a:t>
            </a:r>
            <a:r>
              <a:rPr lang="en-US" sz="4000" b="1" dirty="0" err="1" smtClean="0"/>
              <a:t>thyreoid</a:t>
            </a:r>
            <a:r>
              <a:rPr lang="en-US" sz="4000" b="1" dirty="0" smtClean="0"/>
              <a:t> carcinoma </a:t>
            </a:r>
            <a:r>
              <a:rPr lang="en-US" sz="4000" dirty="0" smtClean="0"/>
              <a:t>- </a:t>
            </a:r>
            <a:r>
              <a:rPr lang="en-US" sz="4000" dirty="0"/>
              <a:t>Prognostic factors</a:t>
            </a:r>
          </a:p>
        </p:txBody>
      </p:sp>
      <p:sp>
        <p:nvSpPr>
          <p:cNvPr id="3" name="Content Placeholder 2"/>
          <p:cNvSpPr>
            <a:spLocks noGrp="1"/>
          </p:cNvSpPr>
          <p:nvPr>
            <p:ph idx="1"/>
          </p:nvPr>
        </p:nvSpPr>
        <p:spPr/>
        <p:txBody>
          <a:bodyPr>
            <a:normAutofit fontScale="92500" lnSpcReduction="10000"/>
          </a:bodyPr>
          <a:lstStyle/>
          <a:p>
            <a:r>
              <a:rPr lang="en-US" dirty="0" smtClean="0"/>
              <a:t>Median </a:t>
            </a:r>
            <a:r>
              <a:rPr lang="en-US" dirty="0"/>
              <a:t>survival is 4 months with a 1 year survival rate of 10 - 20% </a:t>
            </a:r>
            <a:r>
              <a:rPr lang="en-US" sz="2200" dirty="0"/>
              <a:t>(</a:t>
            </a:r>
            <a:r>
              <a:rPr lang="en-US" sz="2200" dirty="0">
                <a:hlinkClick r:id="rId2"/>
              </a:rPr>
              <a:t>J </a:t>
            </a:r>
            <a:r>
              <a:rPr lang="en-US" sz="2200" dirty="0" err="1">
                <a:hlinkClick r:id="rId2"/>
              </a:rPr>
              <a:t>Oncol</a:t>
            </a:r>
            <a:r>
              <a:rPr lang="en-US" sz="2200" dirty="0">
                <a:hlinkClick r:id="rId2"/>
              </a:rPr>
              <a:t> 2011:542358</a:t>
            </a:r>
            <a:r>
              <a:rPr lang="en-US" sz="2200" dirty="0"/>
              <a:t>) </a:t>
            </a:r>
          </a:p>
          <a:p>
            <a:r>
              <a:rPr lang="en-US" dirty="0"/>
              <a:t>Quality of resection is a significant prognostic factor for survival </a:t>
            </a:r>
            <a:r>
              <a:rPr lang="en-US" sz="2200" dirty="0"/>
              <a:t>(</a:t>
            </a:r>
            <a:r>
              <a:rPr lang="en-US" sz="2200" dirty="0" err="1">
                <a:hlinkClick r:id="rId3"/>
              </a:rPr>
              <a:t>Crit</a:t>
            </a:r>
            <a:r>
              <a:rPr lang="en-US" sz="2200" dirty="0">
                <a:hlinkClick r:id="rId3"/>
              </a:rPr>
              <a:t> Rev </a:t>
            </a:r>
            <a:r>
              <a:rPr lang="en-US" sz="2200" dirty="0" err="1">
                <a:hlinkClick r:id="rId3"/>
              </a:rPr>
              <a:t>Oncol</a:t>
            </a:r>
            <a:r>
              <a:rPr lang="en-US" sz="2200" dirty="0">
                <a:hlinkClick r:id="rId3"/>
              </a:rPr>
              <a:t> </a:t>
            </a:r>
            <a:r>
              <a:rPr lang="en-US" sz="2200" dirty="0" err="1">
                <a:hlinkClick r:id="rId3"/>
              </a:rPr>
              <a:t>Hematol</a:t>
            </a:r>
            <a:r>
              <a:rPr lang="en-US" sz="2200" dirty="0">
                <a:hlinkClick r:id="rId3"/>
              </a:rPr>
              <a:t> 2013;86:290</a:t>
            </a:r>
            <a:r>
              <a:rPr lang="en-US" sz="2200" dirty="0"/>
              <a:t>, </a:t>
            </a:r>
            <a:r>
              <a:rPr lang="en-US" sz="2200" dirty="0">
                <a:hlinkClick r:id="rId4"/>
              </a:rPr>
              <a:t>Cancer 2001;91:2335</a:t>
            </a:r>
            <a:r>
              <a:rPr lang="en-US" sz="2200" dirty="0"/>
              <a:t>) </a:t>
            </a:r>
          </a:p>
          <a:p>
            <a:r>
              <a:rPr lang="en-US" dirty="0"/>
              <a:t>Favorable prognostic indicators are: </a:t>
            </a:r>
          </a:p>
          <a:p>
            <a:pPr lvl="1"/>
            <a:r>
              <a:rPr lang="en-US" dirty="0"/>
              <a:t>Younger age (≤ 60 years old) </a:t>
            </a:r>
          </a:p>
          <a:p>
            <a:pPr lvl="1"/>
            <a:r>
              <a:rPr lang="en-US" dirty="0"/>
              <a:t>Absence of cervical or distant metastases </a:t>
            </a:r>
          </a:p>
          <a:p>
            <a:pPr lvl="1"/>
            <a:r>
              <a:rPr lang="en-US" dirty="0"/>
              <a:t>Small tumors (≤ 5 - 7 cm) </a:t>
            </a:r>
          </a:p>
          <a:p>
            <a:pPr lvl="1"/>
            <a:r>
              <a:rPr lang="en-US" dirty="0"/>
              <a:t>Unilateral tumors </a:t>
            </a:r>
          </a:p>
          <a:p>
            <a:pPr lvl="1"/>
            <a:r>
              <a:rPr lang="en-US" dirty="0"/>
              <a:t>Absence of local invasion of the surrounding tissue </a:t>
            </a:r>
          </a:p>
          <a:p>
            <a:pPr lvl="1"/>
            <a:r>
              <a:rPr lang="en-US" dirty="0"/>
              <a:t>Incidental finding of anaplastic thyroid carcinoma within a thyroidectomy specimen </a:t>
            </a:r>
            <a:r>
              <a:rPr lang="en-US" sz="2200" dirty="0"/>
              <a:t>(</a:t>
            </a:r>
            <a:r>
              <a:rPr lang="en-US" sz="2200" dirty="0" err="1">
                <a:hlinkClick r:id="rId5"/>
              </a:rPr>
              <a:t>Langenbecks</a:t>
            </a:r>
            <a:r>
              <a:rPr lang="en-US" sz="2200" dirty="0">
                <a:hlinkClick r:id="rId5"/>
              </a:rPr>
              <a:t> Arch </a:t>
            </a:r>
            <a:r>
              <a:rPr lang="en-US" sz="2200" dirty="0" err="1">
                <a:hlinkClick r:id="rId5"/>
              </a:rPr>
              <a:t>Surg</a:t>
            </a:r>
            <a:r>
              <a:rPr lang="en-US" sz="2200" dirty="0">
                <a:hlinkClick r:id="rId5"/>
              </a:rPr>
              <a:t> 2005;390:203</a:t>
            </a:r>
            <a:r>
              <a:rPr lang="en-US" sz="2200" dirty="0"/>
              <a:t>, </a:t>
            </a:r>
            <a:r>
              <a:rPr lang="en-US" sz="2200" dirty="0">
                <a:hlinkClick r:id="rId6"/>
              </a:rPr>
              <a:t>World J </a:t>
            </a:r>
            <a:r>
              <a:rPr lang="en-US" sz="2200" dirty="0" err="1">
                <a:hlinkClick r:id="rId6"/>
              </a:rPr>
              <a:t>Surg</a:t>
            </a:r>
            <a:r>
              <a:rPr lang="en-US" sz="2200" dirty="0">
                <a:hlinkClick r:id="rId6"/>
              </a:rPr>
              <a:t> 2012;36:1247</a:t>
            </a:r>
            <a:r>
              <a:rPr lang="en-US" sz="2200" dirty="0"/>
              <a:t>, </a:t>
            </a:r>
            <a:r>
              <a:rPr lang="en-US" sz="2200" dirty="0">
                <a:hlinkClick r:id="rId7"/>
              </a:rPr>
              <a:t>Ann </a:t>
            </a:r>
            <a:r>
              <a:rPr lang="en-US" sz="2200" dirty="0" err="1">
                <a:hlinkClick r:id="rId7"/>
              </a:rPr>
              <a:t>Surg</a:t>
            </a:r>
            <a:r>
              <a:rPr lang="en-US" sz="2200" dirty="0">
                <a:hlinkClick r:id="rId7"/>
              </a:rPr>
              <a:t> </a:t>
            </a:r>
            <a:r>
              <a:rPr lang="en-US" sz="2200" dirty="0" err="1">
                <a:hlinkClick r:id="rId7"/>
              </a:rPr>
              <a:t>Oncol</a:t>
            </a:r>
            <a:r>
              <a:rPr lang="en-US" sz="2200" dirty="0">
                <a:hlinkClick r:id="rId7"/>
              </a:rPr>
              <a:t> 2008;15:2500</a:t>
            </a:r>
            <a:r>
              <a:rPr lang="en-US" sz="2200" dirty="0"/>
              <a:t>, </a:t>
            </a:r>
            <a:r>
              <a:rPr lang="en-US" sz="2200" dirty="0">
                <a:hlinkClick r:id="rId8"/>
              </a:rPr>
              <a:t>Head Neck 2007;29:765</a:t>
            </a:r>
            <a:r>
              <a:rPr lang="en-US" sz="2200" dirty="0"/>
              <a:t>) </a:t>
            </a:r>
          </a:p>
          <a:p>
            <a:endParaRPr lang="en-US" dirty="0"/>
          </a:p>
        </p:txBody>
      </p:sp>
    </p:spTree>
    <p:extLst>
      <p:ext uri="{BB962C8B-B14F-4D97-AF65-F5344CB8AC3E}">
        <p14:creationId xmlns:p14="http://schemas.microsoft.com/office/powerpoint/2010/main" val="4999458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Anaplastic </a:t>
            </a:r>
            <a:r>
              <a:rPr lang="en-US" sz="4000" b="1" dirty="0" err="1" smtClean="0"/>
              <a:t>thyreoid</a:t>
            </a:r>
            <a:r>
              <a:rPr lang="en-US" sz="4000" b="1" dirty="0" smtClean="0"/>
              <a:t> carcinoma </a:t>
            </a:r>
            <a:r>
              <a:rPr lang="en-US" sz="4000" dirty="0" smtClean="0"/>
              <a:t>- </a:t>
            </a:r>
            <a:r>
              <a:rPr lang="en-US" sz="4000" dirty="0"/>
              <a:t>Gross description</a:t>
            </a:r>
          </a:p>
        </p:txBody>
      </p:sp>
      <p:sp>
        <p:nvSpPr>
          <p:cNvPr id="4" name="Content Placeholder 3"/>
          <p:cNvSpPr>
            <a:spLocks noGrp="1"/>
          </p:cNvSpPr>
          <p:nvPr>
            <p:ph sz="half" idx="1"/>
          </p:nvPr>
        </p:nvSpPr>
        <p:spPr/>
        <p:txBody>
          <a:bodyPr>
            <a:normAutofit fontScale="92500"/>
          </a:bodyPr>
          <a:lstStyle/>
          <a:p>
            <a:r>
              <a:rPr lang="en-US" dirty="0" smtClean="0"/>
              <a:t>Bulky </a:t>
            </a:r>
            <a:r>
              <a:rPr lang="en-US" dirty="0"/>
              <a:t>solid mass (mean: 6 cm) with zones of homogeneous and necrosis or variegated appearance </a:t>
            </a:r>
            <a:r>
              <a:rPr lang="en-US" sz="2200" dirty="0"/>
              <a:t>(</a:t>
            </a:r>
            <a:r>
              <a:rPr lang="en-US" sz="2200" dirty="0" err="1">
                <a:hlinkClick r:id="rId2"/>
              </a:rPr>
              <a:t>Crit</a:t>
            </a:r>
            <a:r>
              <a:rPr lang="en-US" sz="2200" dirty="0">
                <a:hlinkClick r:id="rId2"/>
              </a:rPr>
              <a:t> Rev </a:t>
            </a:r>
            <a:r>
              <a:rPr lang="en-US" sz="2200" dirty="0" err="1">
                <a:hlinkClick r:id="rId2"/>
              </a:rPr>
              <a:t>Oncol</a:t>
            </a:r>
            <a:r>
              <a:rPr lang="en-US" sz="2200" dirty="0">
                <a:hlinkClick r:id="rId2"/>
              </a:rPr>
              <a:t> </a:t>
            </a:r>
            <a:r>
              <a:rPr lang="en-US" sz="2200" dirty="0" err="1">
                <a:hlinkClick r:id="rId2"/>
              </a:rPr>
              <a:t>Hematol</a:t>
            </a:r>
            <a:r>
              <a:rPr lang="en-US" sz="2200" dirty="0">
                <a:hlinkClick r:id="rId2"/>
              </a:rPr>
              <a:t> 2013;86:290</a:t>
            </a:r>
            <a:r>
              <a:rPr lang="en-US" sz="2200" dirty="0"/>
              <a:t>) </a:t>
            </a:r>
          </a:p>
          <a:p>
            <a:r>
              <a:rPr lang="en-US" dirty="0"/>
              <a:t>On cut section, light tan and fleshy with zones of necrosis and hemorrhage </a:t>
            </a:r>
          </a:p>
          <a:p>
            <a:r>
              <a:rPr lang="en-US" dirty="0"/>
              <a:t>Infiltrating, often into adjacent soft tissues and organs </a:t>
            </a:r>
          </a:p>
          <a:p>
            <a:r>
              <a:rPr lang="en-US" dirty="0" err="1"/>
              <a:t>Paucicellular</a:t>
            </a:r>
            <a:r>
              <a:rPr lang="en-US" dirty="0"/>
              <a:t> variant: hard fibrotic mass </a:t>
            </a:r>
          </a:p>
        </p:txBody>
      </p:sp>
      <p:pic>
        <p:nvPicPr>
          <p:cNvPr id="6" name="Content Placeholder 5"/>
          <p:cNvPicPr>
            <a:picLocks noGrp="1" noChangeAspect="1"/>
          </p:cNvPicPr>
          <p:nvPr>
            <p:ph sz="half" idx="2"/>
          </p:nvPr>
        </p:nvPicPr>
        <p:blipFill>
          <a:blip r:embed="rId3"/>
          <a:stretch>
            <a:fillRect/>
          </a:stretch>
        </p:blipFill>
        <p:spPr>
          <a:xfrm>
            <a:off x="6300232" y="1825625"/>
            <a:ext cx="4925535" cy="4351338"/>
          </a:xfrm>
          <a:prstGeom prst="rect">
            <a:avLst/>
          </a:prstGeom>
        </p:spPr>
      </p:pic>
      <p:sp>
        <p:nvSpPr>
          <p:cNvPr id="7" name="Rectangle 6"/>
          <p:cNvSpPr/>
          <p:nvPr/>
        </p:nvSpPr>
        <p:spPr>
          <a:xfrm>
            <a:off x="6869720" y="6257996"/>
            <a:ext cx="3758658" cy="369332"/>
          </a:xfrm>
          <a:prstGeom prst="rect">
            <a:avLst/>
          </a:prstGeom>
        </p:spPr>
        <p:txBody>
          <a:bodyPr wrap="none">
            <a:spAutoFit/>
          </a:bodyPr>
          <a:lstStyle/>
          <a:p>
            <a:r>
              <a:rPr lang="en-US" dirty="0"/>
              <a:t>Large tan carcinoma with hemorrhage</a:t>
            </a:r>
          </a:p>
        </p:txBody>
      </p:sp>
    </p:spTree>
    <p:extLst>
      <p:ext uri="{BB962C8B-B14F-4D97-AF65-F5344CB8AC3E}">
        <p14:creationId xmlns:p14="http://schemas.microsoft.com/office/powerpoint/2010/main" val="34268826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577" y="365125"/>
            <a:ext cx="11668260" cy="1325563"/>
          </a:xfrm>
        </p:spPr>
        <p:txBody>
          <a:bodyPr>
            <a:normAutofit/>
          </a:bodyPr>
          <a:lstStyle/>
          <a:p>
            <a:r>
              <a:rPr lang="en-US" sz="3200" b="1" dirty="0" smtClean="0"/>
              <a:t>Anaplastic </a:t>
            </a:r>
            <a:r>
              <a:rPr lang="en-US" sz="3200" b="1" dirty="0" err="1" smtClean="0"/>
              <a:t>thyreoid</a:t>
            </a:r>
            <a:r>
              <a:rPr lang="en-US" sz="3200" b="1" dirty="0" smtClean="0"/>
              <a:t> carcinoma </a:t>
            </a:r>
            <a:r>
              <a:rPr lang="en-US" sz="3200" dirty="0" smtClean="0"/>
              <a:t>- </a:t>
            </a:r>
            <a:r>
              <a:rPr lang="en-US" sz="3200" dirty="0"/>
              <a:t>Microscopic (histologic) description</a:t>
            </a:r>
          </a:p>
        </p:txBody>
      </p:sp>
      <p:sp>
        <p:nvSpPr>
          <p:cNvPr id="4" name="Content Placeholder 3"/>
          <p:cNvSpPr>
            <a:spLocks noGrp="1"/>
          </p:cNvSpPr>
          <p:nvPr>
            <p:ph sz="half" idx="1"/>
          </p:nvPr>
        </p:nvSpPr>
        <p:spPr/>
        <p:txBody>
          <a:bodyPr>
            <a:normAutofit fontScale="55000" lnSpcReduction="20000"/>
          </a:bodyPr>
          <a:lstStyle/>
          <a:p>
            <a:r>
              <a:rPr lang="en-US" dirty="0" smtClean="0"/>
              <a:t>Common </a:t>
            </a:r>
            <a:r>
              <a:rPr lang="en-US" dirty="0"/>
              <a:t>features include widely invasive growth, extensive tumor necrosis, marked nuclear </a:t>
            </a:r>
            <a:r>
              <a:rPr lang="en-US" dirty="0" err="1"/>
              <a:t>pleomorphism</a:t>
            </a:r>
            <a:r>
              <a:rPr lang="en-US" dirty="0"/>
              <a:t> and high mitotic activity </a:t>
            </a:r>
          </a:p>
          <a:p>
            <a:r>
              <a:rPr lang="en-US" dirty="0"/>
              <a:t>Three patterns (can be singly or in any combination): </a:t>
            </a:r>
          </a:p>
          <a:p>
            <a:pPr lvl="1"/>
            <a:r>
              <a:rPr lang="en-US" dirty="0" err="1"/>
              <a:t>Sarcomatoid</a:t>
            </a:r>
            <a:r>
              <a:rPr lang="en-US" dirty="0"/>
              <a:t> (about 50%): malignant spindle cells resembling high grade pleomorphic sarcoma </a:t>
            </a:r>
          </a:p>
          <a:p>
            <a:pPr lvl="1"/>
            <a:r>
              <a:rPr lang="en-US" dirty="0"/>
              <a:t>Giant cell (30 - 40%): highly pleomorphic tumor cells with marked nuclear </a:t>
            </a:r>
            <a:r>
              <a:rPr lang="en-US" dirty="0" err="1"/>
              <a:t>hyperchromasia</a:t>
            </a:r>
            <a:r>
              <a:rPr lang="en-US" dirty="0"/>
              <a:t> and some tumor giant cells, may have cavernous blood filled sinuses resembling aneurysmal bone cyst and </a:t>
            </a:r>
            <a:r>
              <a:rPr lang="en-US" dirty="0" err="1"/>
              <a:t>angiosarcoma</a:t>
            </a:r>
            <a:r>
              <a:rPr lang="en-US" dirty="0"/>
              <a:t> (</a:t>
            </a:r>
            <a:r>
              <a:rPr lang="en-US" dirty="0">
                <a:hlinkClick r:id="rId2"/>
              </a:rPr>
              <a:t>Am J </a:t>
            </a:r>
            <a:r>
              <a:rPr lang="en-US" dirty="0" err="1">
                <a:hlinkClick r:id="rId2"/>
              </a:rPr>
              <a:t>Surg</a:t>
            </a:r>
            <a:r>
              <a:rPr lang="en-US" dirty="0">
                <a:hlinkClick r:id="rId2"/>
              </a:rPr>
              <a:t> </a:t>
            </a:r>
            <a:r>
              <a:rPr lang="en-US" dirty="0" err="1">
                <a:hlinkClick r:id="rId2"/>
              </a:rPr>
              <a:t>Pathol</a:t>
            </a:r>
            <a:r>
              <a:rPr lang="en-US" dirty="0">
                <a:hlinkClick r:id="rId2"/>
              </a:rPr>
              <a:t> 1991;15:160</a:t>
            </a:r>
            <a:r>
              <a:rPr lang="en-US" dirty="0"/>
              <a:t>) </a:t>
            </a:r>
          </a:p>
          <a:p>
            <a:pPr lvl="1"/>
            <a:r>
              <a:rPr lang="en-US" dirty="0" smtClean="0"/>
              <a:t>Epithelial </a:t>
            </a:r>
            <a:r>
              <a:rPr lang="en-US" dirty="0"/>
              <a:t>(&lt; 20%): </a:t>
            </a:r>
            <a:r>
              <a:rPr lang="en-US" dirty="0" err="1"/>
              <a:t>squamoid</a:t>
            </a:r>
            <a:r>
              <a:rPr lang="en-US" dirty="0"/>
              <a:t> / squamous tumor nests with abundant dense </a:t>
            </a:r>
            <a:r>
              <a:rPr lang="en-US" dirty="0" err="1"/>
              <a:t>eosinophilic</a:t>
            </a:r>
            <a:r>
              <a:rPr lang="en-US" dirty="0"/>
              <a:t> cytoplasm resembling </a:t>
            </a:r>
            <a:r>
              <a:rPr lang="en-US" dirty="0" err="1"/>
              <a:t>nonkeratinizing</a:t>
            </a:r>
            <a:r>
              <a:rPr lang="en-US" dirty="0"/>
              <a:t> squamous cell carcinoma of the lung or upper </a:t>
            </a:r>
            <a:r>
              <a:rPr lang="en-US" dirty="0" err="1"/>
              <a:t>aerodigestive</a:t>
            </a:r>
            <a:r>
              <a:rPr lang="en-US" dirty="0"/>
              <a:t> tract and occasional focal keratinization </a:t>
            </a:r>
          </a:p>
          <a:p>
            <a:r>
              <a:rPr lang="en-US" dirty="0"/>
              <a:t>Necrosis </a:t>
            </a:r>
          </a:p>
          <a:p>
            <a:r>
              <a:rPr lang="en-US" dirty="0"/>
              <a:t>Vascular invasion with obliteration of the lumen </a:t>
            </a:r>
          </a:p>
          <a:p>
            <a:r>
              <a:rPr lang="en-US" dirty="0"/>
              <a:t>Increased mitotic figures </a:t>
            </a:r>
          </a:p>
          <a:p>
            <a:r>
              <a:rPr lang="en-US" dirty="0"/>
              <a:t>Heterologous differentiation: neoplastic bone and cartilage </a:t>
            </a:r>
          </a:p>
          <a:p>
            <a:r>
              <a:rPr lang="en-US" dirty="0"/>
              <a:t>Secondary change: acute inflammation, macrophages, osteoclast-like multinucleated giant cells (</a:t>
            </a:r>
            <a:r>
              <a:rPr lang="en-US" dirty="0" err="1">
                <a:hlinkClick r:id="rId3"/>
              </a:rPr>
              <a:t>PLoS</a:t>
            </a:r>
            <a:r>
              <a:rPr lang="en-US" dirty="0">
                <a:hlinkClick r:id="rId3"/>
              </a:rPr>
              <a:t> One 2011;6:e22567</a:t>
            </a:r>
            <a:r>
              <a:rPr lang="en-US" dirty="0"/>
              <a:t>, </a:t>
            </a:r>
            <a:r>
              <a:rPr lang="en-US" dirty="0" err="1">
                <a:hlinkClick r:id="rId4"/>
              </a:rPr>
              <a:t>Endocr</a:t>
            </a:r>
            <a:r>
              <a:rPr lang="en-US" dirty="0">
                <a:hlinkClick r:id="rId4"/>
              </a:rPr>
              <a:t> </a:t>
            </a:r>
            <a:r>
              <a:rPr lang="en-US" dirty="0" err="1">
                <a:hlinkClick r:id="rId4"/>
              </a:rPr>
              <a:t>Relat</a:t>
            </a:r>
            <a:r>
              <a:rPr lang="en-US" dirty="0">
                <a:hlinkClick r:id="rId4"/>
              </a:rPr>
              <a:t> Cancer 2008;15:1069</a:t>
            </a:r>
            <a:r>
              <a:rPr lang="en-US" dirty="0"/>
              <a:t>) </a:t>
            </a:r>
          </a:p>
          <a:p>
            <a:endParaRPr lang="en-US" dirty="0"/>
          </a:p>
        </p:txBody>
      </p:sp>
      <p:pic>
        <p:nvPicPr>
          <p:cNvPr id="6" name="Content Placeholder 5"/>
          <p:cNvPicPr>
            <a:picLocks noGrp="1" noChangeAspect="1"/>
          </p:cNvPicPr>
          <p:nvPr>
            <p:ph sz="half" idx="2"/>
          </p:nvPr>
        </p:nvPicPr>
        <p:blipFill>
          <a:blip r:embed="rId5"/>
          <a:stretch>
            <a:fillRect/>
          </a:stretch>
        </p:blipFill>
        <p:spPr>
          <a:xfrm>
            <a:off x="6172200" y="2368879"/>
            <a:ext cx="5181600" cy="3264829"/>
          </a:xfrm>
          <a:prstGeom prst="rect">
            <a:avLst/>
          </a:prstGeom>
        </p:spPr>
      </p:pic>
      <p:sp>
        <p:nvSpPr>
          <p:cNvPr id="7" name="Rectangle 6"/>
          <p:cNvSpPr/>
          <p:nvPr/>
        </p:nvSpPr>
        <p:spPr>
          <a:xfrm>
            <a:off x="6145079" y="5794354"/>
            <a:ext cx="5182188" cy="369332"/>
          </a:xfrm>
          <a:prstGeom prst="rect">
            <a:avLst/>
          </a:prstGeom>
        </p:spPr>
        <p:txBody>
          <a:bodyPr wrap="square">
            <a:spAutoFit/>
          </a:bodyPr>
          <a:lstStyle/>
          <a:p>
            <a:r>
              <a:rPr lang="en-US" dirty="0"/>
              <a:t>Anaplastic carcinoma with necrosis and inflammation</a:t>
            </a:r>
          </a:p>
        </p:txBody>
      </p:sp>
    </p:spTree>
    <p:extLst>
      <p:ext uri="{BB962C8B-B14F-4D97-AF65-F5344CB8AC3E}">
        <p14:creationId xmlns:p14="http://schemas.microsoft.com/office/powerpoint/2010/main" val="36771378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Anaplastic </a:t>
            </a:r>
            <a:r>
              <a:rPr lang="en-US" sz="3600" b="1" dirty="0" err="1" smtClean="0"/>
              <a:t>thyreoid</a:t>
            </a:r>
            <a:r>
              <a:rPr lang="en-US" sz="3600" b="1" dirty="0" smtClean="0"/>
              <a:t> carcinoma </a:t>
            </a:r>
            <a:r>
              <a:rPr lang="en-US" sz="3600" dirty="0" smtClean="0"/>
              <a:t>- </a:t>
            </a:r>
            <a:r>
              <a:rPr lang="en-US" sz="3600" dirty="0"/>
              <a:t>Cytology description</a:t>
            </a:r>
          </a:p>
        </p:txBody>
      </p:sp>
      <p:sp>
        <p:nvSpPr>
          <p:cNvPr id="4" name="Content Placeholder 3"/>
          <p:cNvSpPr>
            <a:spLocks noGrp="1"/>
          </p:cNvSpPr>
          <p:nvPr>
            <p:ph sz="half" idx="1"/>
          </p:nvPr>
        </p:nvSpPr>
        <p:spPr>
          <a:xfrm>
            <a:off x="838200" y="2132389"/>
            <a:ext cx="5181600" cy="4044574"/>
          </a:xfrm>
        </p:spPr>
        <p:txBody>
          <a:bodyPr/>
          <a:lstStyle/>
          <a:p>
            <a:r>
              <a:rPr lang="en-US" dirty="0" smtClean="0"/>
              <a:t>High </a:t>
            </a:r>
            <a:r>
              <a:rPr lang="en-US" dirty="0"/>
              <a:t>grade pleomorphic tumor cells, neoplastic giant cells, spindle cells or </a:t>
            </a:r>
            <a:r>
              <a:rPr lang="en-US" dirty="0" err="1"/>
              <a:t>squamoid</a:t>
            </a:r>
            <a:r>
              <a:rPr lang="en-US" dirty="0"/>
              <a:t> cells in a background of tumor diathesis and inflammation </a:t>
            </a:r>
          </a:p>
          <a:p>
            <a:endParaRPr lang="en-US" dirty="0"/>
          </a:p>
        </p:txBody>
      </p:sp>
      <p:pic>
        <p:nvPicPr>
          <p:cNvPr id="6" name="Content Placeholder 5"/>
          <p:cNvPicPr>
            <a:picLocks noGrp="1" noChangeAspect="1"/>
          </p:cNvPicPr>
          <p:nvPr>
            <p:ph sz="half" idx="2"/>
          </p:nvPr>
        </p:nvPicPr>
        <p:blipFill>
          <a:blip r:embed="rId2"/>
          <a:stretch>
            <a:fillRect/>
          </a:stretch>
        </p:blipFill>
        <p:spPr>
          <a:xfrm>
            <a:off x="6172200" y="2132389"/>
            <a:ext cx="5181600" cy="3737810"/>
          </a:xfrm>
          <a:prstGeom prst="rect">
            <a:avLst/>
          </a:prstGeom>
        </p:spPr>
      </p:pic>
      <p:sp>
        <p:nvSpPr>
          <p:cNvPr id="7" name="Rectangle 6"/>
          <p:cNvSpPr/>
          <p:nvPr/>
        </p:nvSpPr>
        <p:spPr>
          <a:xfrm>
            <a:off x="5804082" y="6029343"/>
            <a:ext cx="6096000" cy="646331"/>
          </a:xfrm>
          <a:prstGeom prst="rect">
            <a:avLst/>
          </a:prstGeom>
        </p:spPr>
        <p:txBody>
          <a:bodyPr>
            <a:spAutoFit/>
          </a:bodyPr>
          <a:lstStyle/>
          <a:p>
            <a:pPr algn="ctr"/>
            <a:r>
              <a:rPr lang="en-US" dirty="0"/>
              <a:t>Anaplastic thyroid carcinoma, thyroid FNA: prominent nuclear </a:t>
            </a:r>
            <a:r>
              <a:rPr lang="en-US" dirty="0" err="1"/>
              <a:t>atypia</a:t>
            </a:r>
            <a:r>
              <a:rPr lang="en-US" dirty="0"/>
              <a:t>, mitotic figure (arrow) (</a:t>
            </a:r>
            <a:r>
              <a:rPr lang="en-US" dirty="0" err="1"/>
              <a:t>Papanicolaou</a:t>
            </a:r>
            <a:r>
              <a:rPr lang="en-US" dirty="0"/>
              <a:t>, 40x).</a:t>
            </a:r>
          </a:p>
        </p:txBody>
      </p:sp>
    </p:spTree>
    <p:extLst>
      <p:ext uri="{BB962C8B-B14F-4D97-AF65-F5344CB8AC3E}">
        <p14:creationId xmlns:p14="http://schemas.microsoft.com/office/powerpoint/2010/main" val="20181187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Anaplastic </a:t>
            </a:r>
            <a:r>
              <a:rPr lang="en-US" sz="3600" b="1" dirty="0" err="1" smtClean="0"/>
              <a:t>thyreoid</a:t>
            </a:r>
            <a:r>
              <a:rPr lang="en-US" sz="3600" b="1" dirty="0" smtClean="0"/>
              <a:t> carcinoma </a:t>
            </a:r>
            <a:r>
              <a:rPr lang="en-US" sz="3600" dirty="0"/>
              <a:t>- </a:t>
            </a:r>
            <a:r>
              <a:rPr lang="en-US" sz="3600" dirty="0" err="1"/>
              <a:t>Immunohystochemistry</a:t>
            </a:r>
            <a:r>
              <a:rPr lang="en-US" sz="3600" dirty="0"/>
              <a:t> </a:t>
            </a:r>
          </a:p>
        </p:txBody>
      </p:sp>
      <p:sp>
        <p:nvSpPr>
          <p:cNvPr id="3" name="Content Placeholder 2"/>
          <p:cNvSpPr>
            <a:spLocks noGrp="1"/>
          </p:cNvSpPr>
          <p:nvPr>
            <p:ph idx="1"/>
          </p:nvPr>
        </p:nvSpPr>
        <p:spPr>
          <a:xfrm>
            <a:off x="838199" y="1825625"/>
            <a:ext cx="11216425" cy="4351338"/>
          </a:xfrm>
        </p:spPr>
        <p:txBody>
          <a:bodyPr>
            <a:normAutofit/>
          </a:bodyPr>
          <a:lstStyle/>
          <a:p>
            <a:r>
              <a:rPr lang="en-US" b="1" dirty="0">
                <a:solidFill>
                  <a:srgbClr val="FF0000"/>
                </a:solidFill>
              </a:rPr>
              <a:t>Positive stains</a:t>
            </a:r>
          </a:p>
          <a:p>
            <a:pPr lvl="1"/>
            <a:r>
              <a:rPr lang="en-US" dirty="0">
                <a:hlinkClick r:id="rId2"/>
              </a:rPr>
              <a:t>PAX8</a:t>
            </a:r>
            <a:r>
              <a:rPr lang="en-US" dirty="0"/>
              <a:t> (79%); variable </a:t>
            </a:r>
            <a:r>
              <a:rPr lang="en-US" dirty="0">
                <a:hlinkClick r:id="rId3"/>
              </a:rPr>
              <a:t>EMA</a:t>
            </a:r>
            <a:r>
              <a:rPr lang="en-US" dirty="0"/>
              <a:t> and </a:t>
            </a:r>
            <a:r>
              <a:rPr lang="en-US" dirty="0">
                <a:hlinkClick r:id="rId4"/>
              </a:rPr>
              <a:t>CEA</a:t>
            </a:r>
            <a:r>
              <a:rPr lang="en-US" dirty="0"/>
              <a:t> </a:t>
            </a:r>
            <a:r>
              <a:rPr lang="en-US" sz="2000" dirty="0"/>
              <a:t>(</a:t>
            </a:r>
            <a:r>
              <a:rPr lang="en-US" sz="2000" dirty="0">
                <a:hlinkClick r:id="rId5"/>
              </a:rPr>
              <a:t>Mod </a:t>
            </a:r>
            <a:r>
              <a:rPr lang="en-US" sz="2000" dirty="0" err="1">
                <a:hlinkClick r:id="rId5"/>
              </a:rPr>
              <a:t>Pathol</a:t>
            </a:r>
            <a:r>
              <a:rPr lang="en-US" sz="2000" dirty="0">
                <a:hlinkClick r:id="rId5"/>
              </a:rPr>
              <a:t> 2008;21:192</a:t>
            </a:r>
            <a:r>
              <a:rPr lang="en-US" sz="2000" dirty="0"/>
              <a:t>) </a:t>
            </a:r>
          </a:p>
          <a:p>
            <a:pPr lvl="1"/>
            <a:r>
              <a:rPr lang="en-US" dirty="0">
                <a:hlinkClick r:id="rId6"/>
              </a:rPr>
              <a:t>Keratin</a:t>
            </a:r>
            <a:r>
              <a:rPr lang="en-US" dirty="0"/>
              <a:t> (not in </a:t>
            </a:r>
            <a:r>
              <a:rPr lang="en-US" dirty="0" err="1"/>
              <a:t>sarcomatoid</a:t>
            </a:r>
            <a:r>
              <a:rPr lang="en-US" dirty="0"/>
              <a:t> variants), </a:t>
            </a:r>
            <a:r>
              <a:rPr lang="en-US" dirty="0" err="1">
                <a:hlinkClick r:id="rId7"/>
              </a:rPr>
              <a:t>vimentin</a:t>
            </a:r>
            <a:r>
              <a:rPr lang="en-US" dirty="0"/>
              <a:t> (spindle cell component</a:t>
            </a:r>
            <a:r>
              <a:rPr lang="en-US" dirty="0" smtClean="0"/>
              <a:t>);</a:t>
            </a:r>
            <a:r>
              <a:rPr lang="en-US" dirty="0"/>
              <a:t> </a:t>
            </a:r>
            <a:r>
              <a:rPr lang="en-US" dirty="0">
                <a:hlinkClick r:id="rId8"/>
              </a:rPr>
              <a:t>p53</a:t>
            </a:r>
            <a:r>
              <a:rPr lang="en-US" dirty="0"/>
              <a:t> (well differentiated tumor is usually </a:t>
            </a:r>
            <a:r>
              <a:rPr lang="en-US" dirty="0" smtClean="0"/>
              <a:t>p53-);</a:t>
            </a:r>
            <a:r>
              <a:rPr lang="en-US" dirty="0"/>
              <a:t> increased </a:t>
            </a:r>
            <a:r>
              <a:rPr lang="en-US" dirty="0">
                <a:hlinkClick r:id="rId9"/>
              </a:rPr>
              <a:t>Ki67</a:t>
            </a:r>
            <a:r>
              <a:rPr lang="en-US" dirty="0"/>
              <a:t> and </a:t>
            </a:r>
            <a:r>
              <a:rPr lang="en-US" dirty="0">
                <a:hlinkClick r:id="rId10"/>
              </a:rPr>
              <a:t>PCNA</a:t>
            </a:r>
            <a:r>
              <a:rPr lang="en-US" dirty="0"/>
              <a:t> </a:t>
            </a:r>
            <a:r>
              <a:rPr lang="en-US" sz="2000" dirty="0"/>
              <a:t>(</a:t>
            </a:r>
            <a:r>
              <a:rPr lang="en-US" sz="2000" dirty="0">
                <a:hlinkClick r:id="rId11"/>
              </a:rPr>
              <a:t>Am J </a:t>
            </a:r>
            <a:r>
              <a:rPr lang="en-US" sz="2000" dirty="0" err="1">
                <a:hlinkClick r:id="rId11"/>
              </a:rPr>
              <a:t>Clin</a:t>
            </a:r>
            <a:r>
              <a:rPr lang="en-US" sz="2000" dirty="0">
                <a:hlinkClick r:id="rId11"/>
              </a:rPr>
              <a:t> </a:t>
            </a:r>
            <a:r>
              <a:rPr lang="en-US" sz="2000" dirty="0" err="1">
                <a:hlinkClick r:id="rId11"/>
              </a:rPr>
              <a:t>Pathol</a:t>
            </a:r>
            <a:r>
              <a:rPr lang="en-US" sz="2000" dirty="0">
                <a:hlinkClick r:id="rId11"/>
              </a:rPr>
              <a:t> 1991;96:15</a:t>
            </a:r>
            <a:r>
              <a:rPr lang="en-US" sz="2000" dirty="0"/>
              <a:t>, </a:t>
            </a:r>
            <a:r>
              <a:rPr lang="en-US" sz="2000" dirty="0">
                <a:hlinkClick r:id="rId12"/>
              </a:rPr>
              <a:t>Am J </a:t>
            </a:r>
            <a:r>
              <a:rPr lang="en-US" sz="2000" dirty="0" err="1">
                <a:hlinkClick r:id="rId12"/>
              </a:rPr>
              <a:t>Clin</a:t>
            </a:r>
            <a:r>
              <a:rPr lang="en-US" sz="2000" dirty="0">
                <a:hlinkClick r:id="rId12"/>
              </a:rPr>
              <a:t> </a:t>
            </a:r>
            <a:r>
              <a:rPr lang="en-US" sz="2000" dirty="0" err="1">
                <a:hlinkClick r:id="rId12"/>
              </a:rPr>
              <a:t>Pathol</a:t>
            </a:r>
            <a:r>
              <a:rPr lang="en-US" sz="2000" dirty="0">
                <a:hlinkClick r:id="rId12"/>
              </a:rPr>
              <a:t> 2006;125:399</a:t>
            </a:r>
            <a:r>
              <a:rPr lang="en-US" sz="2000" dirty="0"/>
              <a:t>) </a:t>
            </a:r>
          </a:p>
          <a:p>
            <a:pPr lvl="1"/>
            <a:r>
              <a:rPr lang="en-US" dirty="0" err="1"/>
              <a:t>Paucicellular</a:t>
            </a:r>
            <a:r>
              <a:rPr lang="en-US" dirty="0"/>
              <a:t> variant: </a:t>
            </a:r>
            <a:r>
              <a:rPr lang="en-US" dirty="0">
                <a:hlinkClick r:id="rId3"/>
              </a:rPr>
              <a:t>EMA</a:t>
            </a:r>
            <a:r>
              <a:rPr lang="en-US" dirty="0"/>
              <a:t>, </a:t>
            </a:r>
            <a:r>
              <a:rPr lang="en-US" dirty="0">
                <a:hlinkClick r:id="rId6"/>
              </a:rPr>
              <a:t>cytokeratin</a:t>
            </a:r>
            <a:r>
              <a:rPr lang="en-US" dirty="0"/>
              <a:t>, </a:t>
            </a:r>
            <a:r>
              <a:rPr lang="en-US" dirty="0">
                <a:hlinkClick r:id="rId8"/>
              </a:rPr>
              <a:t>p53</a:t>
            </a:r>
            <a:r>
              <a:rPr lang="en-US" dirty="0"/>
              <a:t> </a:t>
            </a:r>
          </a:p>
          <a:p>
            <a:pPr lvl="1"/>
            <a:r>
              <a:rPr lang="en-US" dirty="0" err="1"/>
              <a:t>Rhabdoid</a:t>
            </a:r>
            <a:r>
              <a:rPr lang="en-US" dirty="0"/>
              <a:t> variant: </a:t>
            </a:r>
            <a:r>
              <a:rPr lang="en-US" dirty="0" err="1">
                <a:hlinkClick r:id="rId7"/>
              </a:rPr>
              <a:t>vimentin</a:t>
            </a:r>
            <a:r>
              <a:rPr lang="en-US" dirty="0"/>
              <a:t>, </a:t>
            </a:r>
            <a:r>
              <a:rPr lang="en-US" dirty="0">
                <a:hlinkClick r:id="rId13"/>
              </a:rPr>
              <a:t>actin</a:t>
            </a:r>
            <a:r>
              <a:rPr lang="en-US" dirty="0"/>
              <a:t>, </a:t>
            </a:r>
            <a:r>
              <a:rPr lang="en-US" dirty="0">
                <a:hlinkClick r:id="rId14"/>
              </a:rPr>
              <a:t>myoglobin</a:t>
            </a:r>
            <a:r>
              <a:rPr lang="en-US" dirty="0"/>
              <a:t>, </a:t>
            </a:r>
            <a:r>
              <a:rPr lang="en-US" dirty="0">
                <a:hlinkClick r:id="rId6"/>
              </a:rPr>
              <a:t>cytokeratin</a:t>
            </a:r>
            <a:r>
              <a:rPr lang="en-US" dirty="0"/>
              <a:t> </a:t>
            </a:r>
          </a:p>
          <a:p>
            <a:r>
              <a:rPr lang="en-US" b="1" dirty="0">
                <a:solidFill>
                  <a:srgbClr val="FF0000"/>
                </a:solidFill>
              </a:rPr>
              <a:t>Negative stains</a:t>
            </a:r>
          </a:p>
          <a:p>
            <a:pPr lvl="1"/>
            <a:r>
              <a:rPr lang="en-US" dirty="0">
                <a:hlinkClick r:id="rId15"/>
              </a:rPr>
              <a:t>Calcitonin</a:t>
            </a:r>
            <a:r>
              <a:rPr lang="en-US" dirty="0"/>
              <a:t>, </a:t>
            </a:r>
            <a:r>
              <a:rPr lang="en-US" dirty="0">
                <a:hlinkClick r:id="rId16"/>
              </a:rPr>
              <a:t>thyroglobulin</a:t>
            </a:r>
            <a:r>
              <a:rPr lang="en-US" dirty="0"/>
              <a:t>, </a:t>
            </a:r>
            <a:r>
              <a:rPr lang="en-US" dirty="0">
                <a:hlinkClick r:id="rId17"/>
              </a:rPr>
              <a:t>TTF1</a:t>
            </a:r>
            <a:r>
              <a:rPr lang="en-US" dirty="0"/>
              <a:t> (can be focally positive in the </a:t>
            </a:r>
            <a:r>
              <a:rPr lang="en-US" dirty="0" err="1"/>
              <a:t>squamoid</a:t>
            </a:r>
            <a:r>
              <a:rPr lang="en-US" dirty="0"/>
              <a:t> area) </a:t>
            </a:r>
          </a:p>
          <a:p>
            <a:pPr lvl="1"/>
            <a:r>
              <a:rPr lang="en-US" dirty="0" err="1"/>
              <a:t>Paucicellular</a:t>
            </a:r>
            <a:r>
              <a:rPr lang="en-US" dirty="0"/>
              <a:t> variant: </a:t>
            </a:r>
            <a:r>
              <a:rPr lang="en-US" dirty="0">
                <a:hlinkClick r:id="rId16"/>
              </a:rPr>
              <a:t>thyroglobulin</a:t>
            </a:r>
            <a:r>
              <a:rPr lang="en-US" dirty="0"/>
              <a:t> </a:t>
            </a:r>
            <a:r>
              <a:rPr lang="en-US" sz="2000" dirty="0"/>
              <a:t>(</a:t>
            </a:r>
            <a:r>
              <a:rPr lang="en-US" sz="2000" dirty="0" err="1">
                <a:hlinkClick r:id="rId18"/>
              </a:rPr>
              <a:t>Endocr</a:t>
            </a:r>
            <a:r>
              <a:rPr lang="en-US" sz="2000" dirty="0">
                <a:hlinkClick r:id="rId18"/>
              </a:rPr>
              <a:t> </a:t>
            </a:r>
            <a:r>
              <a:rPr lang="en-US" sz="2000" dirty="0" err="1">
                <a:hlinkClick r:id="rId18"/>
              </a:rPr>
              <a:t>Pathol</a:t>
            </a:r>
            <a:r>
              <a:rPr lang="en-US" sz="2000" dirty="0">
                <a:hlinkClick r:id="rId18"/>
              </a:rPr>
              <a:t> 2001;12:157</a:t>
            </a:r>
            <a:r>
              <a:rPr lang="en-US" sz="2000" dirty="0"/>
              <a:t>) </a:t>
            </a:r>
          </a:p>
          <a:p>
            <a:pPr lvl="1"/>
            <a:r>
              <a:rPr lang="en-US" dirty="0" err="1"/>
              <a:t>Rhabdoid</a:t>
            </a:r>
            <a:r>
              <a:rPr lang="en-US" dirty="0"/>
              <a:t> variant: </a:t>
            </a:r>
            <a:r>
              <a:rPr lang="en-US" dirty="0" err="1">
                <a:hlinkClick r:id="rId19"/>
              </a:rPr>
              <a:t>desmin</a:t>
            </a:r>
            <a:r>
              <a:rPr lang="en-US" dirty="0"/>
              <a:t>, </a:t>
            </a:r>
            <a:r>
              <a:rPr lang="en-US" dirty="0">
                <a:hlinkClick r:id="rId16"/>
              </a:rPr>
              <a:t>thyroglobulin</a:t>
            </a:r>
            <a:r>
              <a:rPr lang="en-US" dirty="0"/>
              <a:t>, </a:t>
            </a:r>
            <a:r>
              <a:rPr lang="en-US" dirty="0">
                <a:hlinkClick r:id="rId15"/>
              </a:rPr>
              <a:t>calcitonin</a:t>
            </a:r>
            <a:r>
              <a:rPr lang="en-US" dirty="0"/>
              <a:t> </a:t>
            </a:r>
          </a:p>
        </p:txBody>
      </p:sp>
    </p:spTree>
    <p:extLst>
      <p:ext uri="{BB962C8B-B14F-4D97-AF65-F5344CB8AC3E}">
        <p14:creationId xmlns:p14="http://schemas.microsoft.com/office/powerpoint/2010/main" val="38708953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335" y="365125"/>
            <a:ext cx="11320530" cy="1325563"/>
          </a:xfrm>
        </p:spPr>
        <p:txBody>
          <a:bodyPr>
            <a:normAutofit/>
          </a:bodyPr>
          <a:lstStyle/>
          <a:p>
            <a:r>
              <a:rPr lang="en-US" sz="3200" b="1" dirty="0" smtClean="0"/>
              <a:t>Anaplastic </a:t>
            </a:r>
            <a:r>
              <a:rPr lang="en-US" sz="3200" b="1" dirty="0" err="1" smtClean="0"/>
              <a:t>thyreoid</a:t>
            </a:r>
            <a:r>
              <a:rPr lang="en-US" sz="3200" b="1" dirty="0" smtClean="0"/>
              <a:t> carcinoma </a:t>
            </a:r>
            <a:r>
              <a:rPr lang="en-US" sz="3200" dirty="0" smtClean="0"/>
              <a:t>- Molecular/</a:t>
            </a:r>
            <a:r>
              <a:rPr lang="en-US" sz="3200" dirty="0" err="1" smtClean="0"/>
              <a:t>cytogenetics</a:t>
            </a:r>
            <a:r>
              <a:rPr lang="en-US" sz="3200" dirty="0" smtClean="0"/>
              <a:t> </a:t>
            </a:r>
            <a:r>
              <a:rPr lang="en-US" sz="3200" dirty="0"/>
              <a:t>description</a:t>
            </a:r>
          </a:p>
        </p:txBody>
      </p:sp>
      <p:sp>
        <p:nvSpPr>
          <p:cNvPr id="3" name="Content Placeholder 2"/>
          <p:cNvSpPr>
            <a:spLocks noGrp="1"/>
          </p:cNvSpPr>
          <p:nvPr>
            <p:ph idx="1"/>
          </p:nvPr>
        </p:nvSpPr>
        <p:spPr/>
        <p:txBody>
          <a:bodyPr>
            <a:normAutofit fontScale="92500"/>
          </a:bodyPr>
          <a:lstStyle/>
          <a:p>
            <a:r>
              <a:rPr lang="en-US" dirty="0" smtClean="0"/>
              <a:t>Highest </a:t>
            </a:r>
            <a:r>
              <a:rPr lang="en-US" dirty="0"/>
              <a:t>mutation burden among all thyroid malignancy </a:t>
            </a:r>
          </a:p>
          <a:p>
            <a:r>
              <a:rPr lang="en-US" dirty="0" err="1"/>
              <a:t>Ninefold</a:t>
            </a:r>
            <a:r>
              <a:rPr lang="en-US" dirty="0"/>
              <a:t> higher median number of </a:t>
            </a:r>
            <a:r>
              <a:rPr lang="en-US" dirty="0" err="1"/>
              <a:t>nonsynonymous</a:t>
            </a:r>
            <a:r>
              <a:rPr lang="en-US" dirty="0"/>
              <a:t> somatic mutations than well differentiated papillary carcinoma </a:t>
            </a:r>
            <a:r>
              <a:rPr lang="en-US" sz="2200" dirty="0"/>
              <a:t>(</a:t>
            </a:r>
            <a:r>
              <a:rPr lang="en-US" sz="2200" dirty="0" err="1">
                <a:hlinkClick r:id="rId2"/>
              </a:rPr>
              <a:t>Endocr</a:t>
            </a:r>
            <a:r>
              <a:rPr lang="en-US" sz="2200" dirty="0">
                <a:hlinkClick r:id="rId2"/>
              </a:rPr>
              <a:t> </a:t>
            </a:r>
            <a:r>
              <a:rPr lang="en-US" sz="2200" dirty="0" err="1">
                <a:hlinkClick r:id="rId2"/>
              </a:rPr>
              <a:t>Relat</a:t>
            </a:r>
            <a:r>
              <a:rPr lang="en-US" sz="2200" dirty="0">
                <a:hlinkClick r:id="rId2"/>
              </a:rPr>
              <a:t> Cancer 2008;15:1069</a:t>
            </a:r>
            <a:r>
              <a:rPr lang="en-US" sz="2200" dirty="0"/>
              <a:t>) </a:t>
            </a:r>
          </a:p>
          <a:p>
            <a:r>
              <a:rPr lang="en-US" i="1" dirty="0"/>
              <a:t>TP53</a:t>
            </a:r>
            <a:r>
              <a:rPr lang="en-US" dirty="0"/>
              <a:t> mutation in 30 - 70% cases </a:t>
            </a:r>
          </a:p>
          <a:p>
            <a:r>
              <a:rPr lang="en-US" i="1" dirty="0"/>
              <a:t>BRAF</a:t>
            </a:r>
            <a:r>
              <a:rPr lang="en-US" dirty="0"/>
              <a:t> V600E: 20% </a:t>
            </a:r>
          </a:p>
          <a:p>
            <a:r>
              <a:rPr lang="en-US" i="1" dirty="0"/>
              <a:t>RAS</a:t>
            </a:r>
            <a:r>
              <a:rPr lang="en-US" dirty="0"/>
              <a:t> family mutation (</a:t>
            </a:r>
            <a:r>
              <a:rPr lang="en-US" i="1" dirty="0"/>
              <a:t>NRAS, HRAS</a:t>
            </a:r>
            <a:r>
              <a:rPr lang="en-US" dirty="0"/>
              <a:t> and </a:t>
            </a:r>
            <a:r>
              <a:rPr lang="en-US" i="1" dirty="0"/>
              <a:t>KRAS</a:t>
            </a:r>
            <a:r>
              <a:rPr lang="en-US" dirty="0"/>
              <a:t>) </a:t>
            </a:r>
          </a:p>
          <a:p>
            <a:r>
              <a:rPr lang="en-US" dirty="0"/>
              <a:t>Others alterations: </a:t>
            </a:r>
            <a:r>
              <a:rPr lang="en-US" i="1" dirty="0"/>
              <a:t>TERT</a:t>
            </a:r>
            <a:r>
              <a:rPr lang="en-US" dirty="0"/>
              <a:t> (70%) </a:t>
            </a:r>
            <a:r>
              <a:rPr lang="en-US" i="1" dirty="0"/>
              <a:t>PIK3CA (10 - 20%), PTEN</a:t>
            </a:r>
            <a:r>
              <a:rPr lang="en-US" dirty="0"/>
              <a:t> (10 - 15%) and </a:t>
            </a:r>
            <a:r>
              <a:rPr lang="en-US" i="1" dirty="0"/>
              <a:t>ALK</a:t>
            </a:r>
            <a:r>
              <a:rPr lang="en-US" dirty="0"/>
              <a:t> </a:t>
            </a:r>
          </a:p>
          <a:p>
            <a:r>
              <a:rPr lang="en-US" dirty="0"/>
              <a:t>Mutations commonly found in well differentiated papillary and follicular carcinomas, such as </a:t>
            </a:r>
            <a:r>
              <a:rPr lang="en-US" i="1" dirty="0"/>
              <a:t>RET / PTC</a:t>
            </a:r>
            <a:r>
              <a:rPr lang="en-US" dirty="0"/>
              <a:t> and </a:t>
            </a:r>
            <a:r>
              <a:rPr lang="en-US" i="1" dirty="0"/>
              <a:t>PAX8 / PPARG</a:t>
            </a:r>
            <a:r>
              <a:rPr lang="en-US" dirty="0"/>
              <a:t> fusions, are rare </a:t>
            </a:r>
          </a:p>
          <a:p>
            <a:endParaRPr lang="en-US" dirty="0"/>
          </a:p>
        </p:txBody>
      </p:sp>
    </p:spTree>
    <p:extLst>
      <p:ext uri="{BB962C8B-B14F-4D97-AF65-F5344CB8AC3E}">
        <p14:creationId xmlns:p14="http://schemas.microsoft.com/office/powerpoint/2010/main" val="3968650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4030" y="0"/>
            <a:ext cx="10663940" cy="6858000"/>
          </a:xfrm>
        </p:spPr>
      </p:pic>
    </p:spTree>
    <p:extLst>
      <p:ext uri="{BB962C8B-B14F-4D97-AF65-F5344CB8AC3E}">
        <p14:creationId xmlns:p14="http://schemas.microsoft.com/office/powerpoint/2010/main" val="149237551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67000" y="0"/>
            <a:ext cx="6858000" cy="6858000"/>
          </a:xfrm>
        </p:spPr>
      </p:pic>
    </p:spTree>
    <p:extLst>
      <p:ext uri="{BB962C8B-B14F-4D97-AF65-F5344CB8AC3E}">
        <p14:creationId xmlns:p14="http://schemas.microsoft.com/office/powerpoint/2010/main" val="41553995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Symptoms</a:t>
            </a:r>
          </a:p>
        </p:txBody>
      </p:sp>
      <p:sp>
        <p:nvSpPr>
          <p:cNvPr id="4" name="Content Placeholder 3"/>
          <p:cNvSpPr>
            <a:spLocks noGrp="1"/>
          </p:cNvSpPr>
          <p:nvPr>
            <p:ph sz="half" idx="1"/>
          </p:nvPr>
        </p:nvSpPr>
        <p:spPr/>
        <p:txBody>
          <a:bodyPr>
            <a:normAutofit fontScale="92500"/>
          </a:bodyPr>
          <a:lstStyle/>
          <a:p>
            <a:r>
              <a:rPr lang="en-US" dirty="0" smtClean="0">
                <a:hlinkClick r:id="rId2"/>
              </a:rPr>
              <a:t>Thyroid </a:t>
            </a:r>
            <a:r>
              <a:rPr lang="en-US" dirty="0">
                <a:hlinkClick r:id="rId2"/>
              </a:rPr>
              <a:t>nodule</a:t>
            </a:r>
            <a:r>
              <a:rPr lang="en-US" dirty="0"/>
              <a:t>. </a:t>
            </a:r>
            <a:r>
              <a:rPr lang="en-US" dirty="0" smtClean="0"/>
              <a:t>Most </a:t>
            </a:r>
            <a:r>
              <a:rPr lang="en-US" dirty="0"/>
              <a:t>nodules are benign (not cancer). Only about 3 out of 20 thyroid nodules turn out to be cancerous (malignant).</a:t>
            </a:r>
          </a:p>
          <a:p>
            <a:r>
              <a:rPr lang="en-US" dirty="0"/>
              <a:t>Other thyroid cancer symptoms include:</a:t>
            </a:r>
          </a:p>
          <a:p>
            <a:r>
              <a:rPr lang="en-US" dirty="0"/>
              <a:t>Difficulty breathing or swallowing.</a:t>
            </a:r>
          </a:p>
          <a:p>
            <a:r>
              <a:rPr lang="en-US" dirty="0"/>
              <a:t>Loss of voice (</a:t>
            </a:r>
            <a:r>
              <a:rPr lang="en-US" dirty="0">
                <a:hlinkClick r:id="rId3"/>
              </a:rPr>
              <a:t>hoarseness</a:t>
            </a:r>
            <a:r>
              <a:rPr lang="en-US" dirty="0"/>
              <a:t>).</a:t>
            </a:r>
          </a:p>
          <a:p>
            <a:r>
              <a:rPr lang="en-US" dirty="0">
                <a:hlinkClick r:id="rId4"/>
              </a:rPr>
              <a:t>Swollen lymph nodes</a:t>
            </a:r>
            <a:r>
              <a:rPr lang="en-US" dirty="0"/>
              <a:t> in </a:t>
            </a:r>
            <a:r>
              <a:rPr lang="en-US" dirty="0" smtClean="0"/>
              <a:t>neck</a:t>
            </a:r>
            <a:r>
              <a:rPr lang="en-US" dirty="0"/>
              <a:t>.</a:t>
            </a:r>
          </a:p>
        </p:txBody>
      </p:sp>
      <p:sp>
        <p:nvSpPr>
          <p:cNvPr id="6" name="Content Placeholder 5"/>
          <p:cNvSpPr>
            <a:spLocks noGrp="1"/>
          </p:cNvSpPr>
          <p:nvPr>
            <p:ph sz="half" idx="2"/>
          </p:nvPr>
        </p:nvSpPr>
        <p:spPr/>
        <p:txBody>
          <a:bodyPr/>
          <a:lstStyle/>
          <a:p>
            <a:endParaRPr lang="en-US"/>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2200" y="1249250"/>
            <a:ext cx="4609817" cy="4572000"/>
          </a:xfrm>
          <a:prstGeom prst="rect">
            <a:avLst/>
          </a:prstGeom>
        </p:spPr>
      </p:pic>
    </p:spTree>
    <p:extLst>
      <p:ext uri="{BB962C8B-B14F-4D97-AF65-F5344CB8AC3E}">
        <p14:creationId xmlns:p14="http://schemas.microsoft.com/office/powerpoint/2010/main" val="2971211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of thyroid gland cells</a:t>
            </a:r>
            <a:endParaRPr lang="en-US" dirty="0"/>
          </a:p>
        </p:txBody>
      </p:sp>
      <p:sp>
        <p:nvSpPr>
          <p:cNvPr id="3" name="Content Placeholder 2"/>
          <p:cNvSpPr>
            <a:spLocks noGrp="1"/>
          </p:cNvSpPr>
          <p:nvPr>
            <p:ph sz="half" idx="1"/>
          </p:nvPr>
        </p:nvSpPr>
        <p:spPr/>
        <p:txBody>
          <a:bodyPr>
            <a:normAutofit fontScale="92500" lnSpcReduction="20000"/>
          </a:bodyPr>
          <a:lstStyle/>
          <a:p>
            <a:r>
              <a:rPr lang="en-US" b="1" dirty="0" smtClean="0">
                <a:solidFill>
                  <a:srgbClr val="FF0000"/>
                </a:solidFill>
              </a:rPr>
              <a:t>Hyperthyroidism</a:t>
            </a:r>
            <a:r>
              <a:rPr lang="en-US" dirty="0" smtClean="0"/>
              <a:t> </a:t>
            </a:r>
            <a:r>
              <a:rPr lang="en-US" dirty="0"/>
              <a:t>can cause a fast or irregular heartbeat, trouble sleeping, nervousness, hunger, weight loss, and a feeling of being too warm. </a:t>
            </a:r>
            <a:endParaRPr lang="en-US" dirty="0" smtClean="0"/>
          </a:p>
          <a:p>
            <a:r>
              <a:rPr lang="en-US" b="1" dirty="0" smtClean="0">
                <a:solidFill>
                  <a:srgbClr val="FF0000"/>
                </a:solidFill>
              </a:rPr>
              <a:t>Hypothyroidism</a:t>
            </a:r>
            <a:r>
              <a:rPr lang="en-US" dirty="0" smtClean="0"/>
              <a:t> </a:t>
            </a:r>
            <a:r>
              <a:rPr lang="en-US" dirty="0"/>
              <a:t>causes a </a:t>
            </a:r>
            <a:r>
              <a:rPr lang="en-US" dirty="0" smtClean="0"/>
              <a:t>patient </a:t>
            </a:r>
            <a:r>
              <a:rPr lang="en-US" dirty="0"/>
              <a:t>to slow down, feel tired, and gain weight. </a:t>
            </a:r>
            <a:endParaRPr lang="en-US" dirty="0" smtClean="0"/>
          </a:p>
          <a:p>
            <a:r>
              <a:rPr lang="en-US" dirty="0" smtClean="0"/>
              <a:t>The </a:t>
            </a:r>
            <a:r>
              <a:rPr lang="en-US" dirty="0"/>
              <a:t>amount of thyroid hormone released by the thyroid is regulated by the pituitary gland at the base of the brain, which makes a substance called </a:t>
            </a:r>
            <a:r>
              <a:rPr lang="en-US" b="1" dirty="0"/>
              <a:t>thyroid-stimulating hormone</a:t>
            </a:r>
            <a:r>
              <a:rPr lang="en-US" dirty="0"/>
              <a:t> (TSH).</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16035" y="1690688"/>
            <a:ext cx="4976800" cy="4351338"/>
          </a:xfrm>
        </p:spPr>
      </p:pic>
      <p:sp>
        <p:nvSpPr>
          <p:cNvPr id="8" name="Oval 7"/>
          <p:cNvSpPr/>
          <p:nvPr/>
        </p:nvSpPr>
        <p:spPr>
          <a:xfrm>
            <a:off x="7815469" y="3815257"/>
            <a:ext cx="515154" cy="641724"/>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195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Causes </a:t>
            </a:r>
            <a:r>
              <a:rPr lang="en-US" b="1" dirty="0"/>
              <a:t>thyroid cancer</a:t>
            </a:r>
          </a:p>
        </p:txBody>
      </p:sp>
      <p:sp>
        <p:nvSpPr>
          <p:cNvPr id="6" name="Content Placeholder 5"/>
          <p:cNvSpPr>
            <a:spLocks noGrp="1"/>
          </p:cNvSpPr>
          <p:nvPr>
            <p:ph idx="1"/>
          </p:nvPr>
        </p:nvSpPr>
        <p:spPr/>
        <p:txBody>
          <a:bodyPr>
            <a:normAutofit fontScale="85000" lnSpcReduction="20000"/>
          </a:bodyPr>
          <a:lstStyle/>
          <a:p>
            <a:r>
              <a:rPr lang="en-US" dirty="0"/>
              <a:t>Experts aren’t sure why some cells become cancerous (malignant) and attack your thyroid. Certain factors, such as radiation exposure, a diet low in iodine and faulty genes can increase risk. Other risk factors include:</a:t>
            </a:r>
          </a:p>
          <a:p>
            <a:r>
              <a:rPr lang="en-US" dirty="0"/>
              <a:t>Enlarged thyroid (</a:t>
            </a:r>
            <a:r>
              <a:rPr lang="en-US" dirty="0">
                <a:hlinkClick r:id="rId2"/>
              </a:rPr>
              <a:t>goiter</a:t>
            </a:r>
            <a:r>
              <a:rPr lang="en-US" dirty="0"/>
              <a:t>).</a:t>
            </a:r>
          </a:p>
          <a:p>
            <a:r>
              <a:rPr lang="en-US" dirty="0"/>
              <a:t>Family history of </a:t>
            </a:r>
            <a:r>
              <a:rPr lang="en-US" dirty="0">
                <a:hlinkClick r:id="rId3"/>
              </a:rPr>
              <a:t>thyroid disease</a:t>
            </a:r>
            <a:r>
              <a:rPr lang="en-US" dirty="0"/>
              <a:t> or thyroid cancer.</a:t>
            </a:r>
          </a:p>
          <a:p>
            <a:r>
              <a:rPr lang="en-US" dirty="0">
                <a:hlinkClick r:id="rId4"/>
              </a:rPr>
              <a:t>Thyroiditis</a:t>
            </a:r>
            <a:r>
              <a:rPr lang="en-US" dirty="0"/>
              <a:t> (inflammation of your thyroid gland).</a:t>
            </a:r>
          </a:p>
          <a:p>
            <a:r>
              <a:rPr lang="en-US" dirty="0"/>
              <a:t>Gene mutations (changes) that cause endocrine diseases, such as multiple endocrine </a:t>
            </a:r>
            <a:r>
              <a:rPr lang="en-US" dirty="0" err="1"/>
              <a:t>neoplasia</a:t>
            </a:r>
            <a:r>
              <a:rPr lang="en-US" dirty="0"/>
              <a:t> type 2A (MEN2A) or type 2B (MEN2B) syndrome.</a:t>
            </a:r>
          </a:p>
          <a:p>
            <a:r>
              <a:rPr lang="en-US" dirty="0"/>
              <a:t>Low iodine intake.</a:t>
            </a:r>
          </a:p>
          <a:p>
            <a:r>
              <a:rPr lang="en-US" dirty="0">
                <a:hlinkClick r:id="rId5"/>
              </a:rPr>
              <a:t>Obesity</a:t>
            </a:r>
            <a:r>
              <a:rPr lang="en-US" dirty="0"/>
              <a:t> (high </a:t>
            </a:r>
            <a:r>
              <a:rPr lang="en-US" dirty="0">
                <a:hlinkClick r:id="rId6"/>
              </a:rPr>
              <a:t>body mass index</a:t>
            </a:r>
            <a:r>
              <a:rPr lang="en-US" dirty="0"/>
              <a:t>).</a:t>
            </a:r>
          </a:p>
          <a:p>
            <a:r>
              <a:rPr lang="en-US" dirty="0"/>
              <a:t>Radiation therapy for head and neck cancer, especially during childhood.</a:t>
            </a:r>
          </a:p>
          <a:p>
            <a:r>
              <a:rPr lang="en-US" dirty="0"/>
              <a:t>Exposure to radioactive fallout from nuclear weapons or a power plant accident.</a:t>
            </a:r>
          </a:p>
        </p:txBody>
      </p:sp>
    </p:spTree>
    <p:extLst>
      <p:ext uri="{BB962C8B-B14F-4D97-AF65-F5344CB8AC3E}">
        <p14:creationId xmlns:p14="http://schemas.microsoft.com/office/powerpoint/2010/main" val="22470375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is thyroid cancer diagnosed?</a:t>
            </a:r>
          </a:p>
        </p:txBody>
      </p:sp>
      <p:sp>
        <p:nvSpPr>
          <p:cNvPr id="3" name="Content Placeholder 2"/>
          <p:cNvSpPr>
            <a:spLocks noGrp="1"/>
          </p:cNvSpPr>
          <p:nvPr>
            <p:ph idx="1"/>
          </p:nvPr>
        </p:nvSpPr>
        <p:spPr/>
        <p:txBody>
          <a:bodyPr>
            <a:normAutofit/>
          </a:bodyPr>
          <a:lstStyle/>
          <a:p>
            <a:r>
              <a:rPr lang="en-US" b="1" dirty="0" smtClean="0"/>
              <a:t>Blood </a:t>
            </a:r>
            <a:r>
              <a:rPr lang="en-US" b="1" dirty="0"/>
              <a:t>tests:</a:t>
            </a:r>
            <a:r>
              <a:rPr lang="en-US" dirty="0"/>
              <a:t> A </a:t>
            </a:r>
            <a:r>
              <a:rPr lang="en-US" dirty="0">
                <a:hlinkClick r:id="rId2"/>
              </a:rPr>
              <a:t>thyroid blood test</a:t>
            </a:r>
            <a:r>
              <a:rPr lang="en-US" dirty="0"/>
              <a:t> checks hormone levels and gauges whether </a:t>
            </a:r>
            <a:r>
              <a:rPr lang="en-US" dirty="0" smtClean="0"/>
              <a:t>thyroid </a:t>
            </a:r>
            <a:r>
              <a:rPr lang="en-US" dirty="0"/>
              <a:t>is functioning properly.</a:t>
            </a:r>
          </a:p>
          <a:p>
            <a:r>
              <a:rPr lang="en-US" b="1" dirty="0"/>
              <a:t>Biopsy:</a:t>
            </a:r>
            <a:r>
              <a:rPr lang="en-US" dirty="0"/>
              <a:t> </a:t>
            </a:r>
            <a:r>
              <a:rPr lang="en-US" dirty="0" smtClean="0"/>
              <a:t>thyroid </a:t>
            </a:r>
            <a:r>
              <a:rPr lang="en-US" dirty="0"/>
              <a:t>to test for cancer cells. A </a:t>
            </a:r>
            <a:r>
              <a:rPr lang="en-US" dirty="0">
                <a:hlinkClick r:id="rId3"/>
              </a:rPr>
              <a:t>sentinel node biopsy</a:t>
            </a:r>
            <a:r>
              <a:rPr lang="en-US" dirty="0"/>
              <a:t> can determine if cancer cells have spread to lymph nodes. </a:t>
            </a:r>
          </a:p>
          <a:p>
            <a:r>
              <a:rPr lang="en-US" b="1" dirty="0"/>
              <a:t>Radioiodine scan:</a:t>
            </a:r>
            <a:r>
              <a:rPr lang="en-US" dirty="0"/>
              <a:t> This test can detect thyroid cancer and determine if cancer has spread. </a:t>
            </a:r>
            <a:r>
              <a:rPr lang="en-US" dirty="0" smtClean="0"/>
              <a:t>Areas </a:t>
            </a:r>
            <a:r>
              <a:rPr lang="en-US" dirty="0"/>
              <a:t>with less radioactivity need more testing to confirm the presence of cancer.</a:t>
            </a:r>
          </a:p>
          <a:p>
            <a:r>
              <a:rPr lang="en-US" b="1" dirty="0"/>
              <a:t>Imaging scans:</a:t>
            </a:r>
            <a:r>
              <a:rPr lang="en-US" dirty="0"/>
              <a:t> Radioactive iodine scan, </a:t>
            </a:r>
            <a:r>
              <a:rPr lang="en-US" dirty="0">
                <a:hlinkClick r:id="rId4"/>
              </a:rPr>
              <a:t>computed tomography (CT)</a:t>
            </a:r>
            <a:r>
              <a:rPr lang="en-US" dirty="0"/>
              <a:t> and </a:t>
            </a:r>
            <a:r>
              <a:rPr lang="en-US" dirty="0">
                <a:hlinkClick r:id="rId5"/>
              </a:rPr>
              <a:t>positron emission tomography (PET)</a:t>
            </a:r>
            <a:r>
              <a:rPr lang="en-US" dirty="0"/>
              <a:t> scans can detect thyroid cancer and cancer </a:t>
            </a:r>
            <a:r>
              <a:rPr lang="en-US" dirty="0" err="1"/>
              <a:t>spr</a:t>
            </a:r>
            <a:endParaRPr lang="en-US" dirty="0"/>
          </a:p>
          <a:p>
            <a:endParaRPr lang="en-US" dirty="0"/>
          </a:p>
        </p:txBody>
      </p:sp>
    </p:spTree>
    <p:extLst>
      <p:ext uri="{BB962C8B-B14F-4D97-AF65-F5344CB8AC3E}">
        <p14:creationId xmlns:p14="http://schemas.microsoft.com/office/powerpoint/2010/main" val="10734126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Management and Treatment</a:t>
            </a:r>
          </a:p>
        </p:txBody>
      </p:sp>
      <p:sp>
        <p:nvSpPr>
          <p:cNvPr id="3" name="Content Placeholder 2"/>
          <p:cNvSpPr>
            <a:spLocks noGrp="1"/>
          </p:cNvSpPr>
          <p:nvPr>
            <p:ph idx="1"/>
          </p:nvPr>
        </p:nvSpPr>
        <p:spPr/>
        <p:txBody>
          <a:bodyPr>
            <a:normAutofit fontScale="92500"/>
          </a:bodyPr>
          <a:lstStyle/>
          <a:p>
            <a:r>
              <a:rPr lang="en-US" dirty="0"/>
              <a:t>Treatments for thyroid cancer depend on the tumor size and whether the cancer has spread. Treatments include:</a:t>
            </a:r>
          </a:p>
          <a:p>
            <a:r>
              <a:rPr lang="en-US" b="1" dirty="0"/>
              <a:t>Surgery:</a:t>
            </a:r>
            <a:r>
              <a:rPr lang="en-US" dirty="0"/>
              <a:t> Surgery is the most common treatment for thyroid cancer. Depending on the tumor’s size and location, a surgeon may remove part of </a:t>
            </a:r>
            <a:r>
              <a:rPr lang="en-US" dirty="0" smtClean="0"/>
              <a:t>thyroid </a:t>
            </a:r>
            <a:r>
              <a:rPr lang="en-US" dirty="0"/>
              <a:t>gland (lobectomy) or all of the gland (</a:t>
            </a:r>
            <a:r>
              <a:rPr lang="en-US" dirty="0">
                <a:hlinkClick r:id="rId2"/>
              </a:rPr>
              <a:t>thyroidectomy</a:t>
            </a:r>
            <a:r>
              <a:rPr lang="en-US" dirty="0"/>
              <a:t>). The surgeon also removes any nearby lymph nodes where cancer cells have spread.</a:t>
            </a:r>
          </a:p>
          <a:p>
            <a:r>
              <a:rPr lang="en-US" b="1" dirty="0"/>
              <a:t>Radioiodine </a:t>
            </a:r>
            <a:r>
              <a:rPr lang="en-US" b="1" dirty="0" smtClean="0"/>
              <a:t>therapy</a:t>
            </a:r>
          </a:p>
          <a:p>
            <a:r>
              <a:rPr lang="en-US" b="1" dirty="0" smtClean="0"/>
              <a:t>Radiation therapy</a:t>
            </a:r>
          </a:p>
          <a:p>
            <a:r>
              <a:rPr lang="en-US" b="1" dirty="0" smtClean="0"/>
              <a:t>Chemotherapy</a:t>
            </a:r>
          </a:p>
          <a:p>
            <a:r>
              <a:rPr lang="en-US" b="1" dirty="0" smtClean="0"/>
              <a:t>Hormone therapy</a:t>
            </a:r>
            <a:endParaRPr lang="en-US" dirty="0"/>
          </a:p>
        </p:txBody>
      </p:sp>
    </p:spTree>
    <p:extLst>
      <p:ext uri="{BB962C8B-B14F-4D97-AF65-F5344CB8AC3E}">
        <p14:creationId xmlns:p14="http://schemas.microsoft.com/office/powerpoint/2010/main" val="40883819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What’s the thyroid cancer survival rate?</a:t>
            </a:r>
            <a:br>
              <a:rPr lang="en-US" b="1" dirty="0"/>
            </a:br>
            <a:endParaRPr lang="en-US" dirty="0"/>
          </a:p>
        </p:txBody>
      </p:sp>
      <p:sp>
        <p:nvSpPr>
          <p:cNvPr id="3" name="Content Placeholder 2"/>
          <p:cNvSpPr>
            <a:spLocks noGrp="1"/>
          </p:cNvSpPr>
          <p:nvPr>
            <p:ph idx="1"/>
          </p:nvPr>
        </p:nvSpPr>
        <p:spPr/>
        <p:txBody>
          <a:bodyPr>
            <a:normAutofit/>
          </a:bodyPr>
          <a:lstStyle/>
          <a:p>
            <a:r>
              <a:rPr lang="en-US" dirty="0"/>
              <a:t>Five-year survival rates for other thyroid cancer types include:</a:t>
            </a:r>
          </a:p>
          <a:p>
            <a:r>
              <a:rPr lang="en-US" b="1" dirty="0" smtClean="0">
                <a:solidFill>
                  <a:srgbClr val="FF0000"/>
                </a:solidFill>
              </a:rPr>
              <a:t>Papillary</a:t>
            </a:r>
            <a:r>
              <a:rPr lang="en-US" dirty="0" smtClean="0"/>
              <a:t> </a:t>
            </a:r>
            <a:r>
              <a:rPr lang="en-US" dirty="0"/>
              <a:t>thyroid cancer has a five-year survival rate of almost 100% when the cancer is </a:t>
            </a:r>
            <a:r>
              <a:rPr lang="en-US" dirty="0" smtClean="0"/>
              <a:t>localized. </a:t>
            </a:r>
            <a:r>
              <a:rPr lang="en-US" dirty="0"/>
              <a:t>Even when the cancer spreads (metastasizes), the survival rate is close to 80%. </a:t>
            </a:r>
            <a:endParaRPr lang="en-US" dirty="0" smtClean="0"/>
          </a:p>
          <a:p>
            <a:r>
              <a:rPr lang="en-US" b="1" dirty="0" smtClean="0">
                <a:solidFill>
                  <a:srgbClr val="FF0000"/>
                </a:solidFill>
              </a:rPr>
              <a:t>Follicular</a:t>
            </a:r>
            <a:r>
              <a:rPr lang="en-US" b="1" dirty="0">
                <a:solidFill>
                  <a:srgbClr val="FF0000"/>
                </a:solidFill>
              </a:rPr>
              <a:t>:</a:t>
            </a:r>
            <a:r>
              <a:rPr lang="en-US" dirty="0"/>
              <a:t> Close to 100% for localized; around 63% for metastasized.</a:t>
            </a:r>
          </a:p>
          <a:p>
            <a:r>
              <a:rPr lang="en-US" b="1" dirty="0">
                <a:solidFill>
                  <a:srgbClr val="FF0000"/>
                </a:solidFill>
              </a:rPr>
              <a:t>Medullary</a:t>
            </a:r>
            <a:r>
              <a:rPr lang="en-US" b="1" dirty="0"/>
              <a:t>:</a:t>
            </a:r>
            <a:r>
              <a:rPr lang="en-US" dirty="0"/>
              <a:t> Close to 100% for localized; around 40% for metastasized.</a:t>
            </a:r>
          </a:p>
          <a:p>
            <a:r>
              <a:rPr lang="en-US" b="1" dirty="0">
                <a:solidFill>
                  <a:srgbClr val="FF0000"/>
                </a:solidFill>
              </a:rPr>
              <a:t>Anaplastic</a:t>
            </a:r>
            <a:r>
              <a:rPr lang="en-US" b="1" dirty="0"/>
              <a:t>:</a:t>
            </a:r>
            <a:r>
              <a:rPr lang="en-US" dirty="0"/>
              <a:t> Close to 31% for localized; 4% for metastasized.</a:t>
            </a:r>
          </a:p>
        </p:txBody>
      </p:sp>
    </p:spTree>
    <p:extLst>
      <p:ext uri="{BB962C8B-B14F-4D97-AF65-F5344CB8AC3E}">
        <p14:creationId xmlns:p14="http://schemas.microsoft.com/office/powerpoint/2010/main" val="35587286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800" b="1" dirty="0" smtClean="0">
                <a:solidFill>
                  <a:srgbClr val="002060"/>
                </a:solidFill>
                <a:latin typeface="Times New Roman"/>
                <a:cs typeface="Times New Roman"/>
              </a:rPr>
              <a:t>Diagnoses of Tumors of the </a:t>
            </a:r>
            <a:br>
              <a:rPr lang="en-US" sz="4800" b="1" dirty="0" smtClean="0">
                <a:solidFill>
                  <a:srgbClr val="002060"/>
                </a:solidFill>
                <a:latin typeface="Times New Roman"/>
                <a:cs typeface="Times New Roman"/>
              </a:rPr>
            </a:br>
            <a:r>
              <a:rPr lang="en-US" sz="4800" b="1" dirty="0" err="1" smtClean="0">
                <a:solidFill>
                  <a:srgbClr val="002060"/>
                </a:solidFill>
                <a:latin typeface="Times New Roman"/>
                <a:cs typeface="Times New Roman"/>
              </a:rPr>
              <a:t>Parathyreoid</a:t>
            </a:r>
            <a:r>
              <a:rPr lang="en-US" sz="4800" b="1" dirty="0" smtClean="0">
                <a:solidFill>
                  <a:srgbClr val="002060"/>
                </a:solidFill>
                <a:latin typeface="Times New Roman"/>
                <a:cs typeface="Times New Roman"/>
              </a:rPr>
              <a:t> Gland</a:t>
            </a:r>
            <a:endParaRPr lang="en-US" sz="4800" dirty="0"/>
          </a:p>
        </p:txBody>
      </p:sp>
      <p:pic>
        <p:nvPicPr>
          <p:cNvPr id="6" name="Content Placeholder 5"/>
          <p:cNvPicPr>
            <a:picLocks noGrp="1" noChangeAspect="1"/>
          </p:cNvPicPr>
          <p:nvPr>
            <p:ph idx="1"/>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3213239" y="2034864"/>
            <a:ext cx="5765522" cy="4361042"/>
          </a:xfrm>
        </p:spPr>
      </p:pic>
    </p:spTree>
    <p:extLst>
      <p:ext uri="{BB962C8B-B14F-4D97-AF65-F5344CB8AC3E}">
        <p14:creationId xmlns:p14="http://schemas.microsoft.com/office/powerpoint/2010/main" val="23110423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a:t>
            </a:r>
            <a:r>
              <a:rPr lang="en-US" b="1" dirty="0" smtClean="0"/>
              <a:t>carcinoma - </a:t>
            </a:r>
            <a:r>
              <a:rPr lang="en-US" dirty="0" smtClean="0"/>
              <a:t>Definition/general</a:t>
            </a:r>
            <a:endParaRPr lang="en-US" dirty="0"/>
          </a:p>
        </p:txBody>
      </p:sp>
      <p:sp>
        <p:nvSpPr>
          <p:cNvPr id="3" name="Content Placeholder 2"/>
          <p:cNvSpPr>
            <a:spLocks noGrp="1"/>
          </p:cNvSpPr>
          <p:nvPr>
            <p:ph idx="1"/>
          </p:nvPr>
        </p:nvSpPr>
        <p:spPr/>
        <p:txBody>
          <a:bodyPr>
            <a:normAutofit fontScale="77500" lnSpcReduction="20000"/>
          </a:bodyPr>
          <a:lstStyle/>
          <a:p>
            <a:r>
              <a:rPr lang="en-US" b="1" dirty="0">
                <a:solidFill>
                  <a:srgbClr val="FF0000"/>
                </a:solidFill>
              </a:rPr>
              <a:t>Definition / general</a:t>
            </a:r>
          </a:p>
          <a:p>
            <a:pPr lvl="1"/>
            <a:r>
              <a:rPr lang="en-US" dirty="0"/>
              <a:t>Malignant neoplasm originating from parathyroid parenchymal cells </a:t>
            </a:r>
          </a:p>
          <a:p>
            <a:r>
              <a:rPr lang="en-US" b="1" dirty="0">
                <a:solidFill>
                  <a:srgbClr val="FF0000"/>
                </a:solidFill>
              </a:rPr>
              <a:t>Essential features</a:t>
            </a:r>
          </a:p>
          <a:p>
            <a:pPr lvl="1"/>
            <a:r>
              <a:rPr lang="en-US" dirty="0"/>
              <a:t>90% of patients present with excess parathyroid hormone (PTH) </a:t>
            </a:r>
          </a:p>
          <a:p>
            <a:pPr lvl="1"/>
            <a:r>
              <a:rPr lang="en-US" i="1" dirty="0"/>
              <a:t>HRPT2 (CDC73)</a:t>
            </a:r>
            <a:r>
              <a:rPr lang="en-US" dirty="0"/>
              <a:t> mutation is strongly associated with familial and sporadic parathyroid carcinoma (&gt; 70%) </a:t>
            </a:r>
          </a:p>
          <a:p>
            <a:r>
              <a:rPr lang="en-US" dirty="0"/>
              <a:t>One of the following features is necessary for definitive malignancy diagnosis of parathyroid lesion (</a:t>
            </a:r>
            <a:r>
              <a:rPr lang="en-US" dirty="0" err="1">
                <a:hlinkClick r:id="rId2"/>
              </a:rPr>
              <a:t>Endocr</a:t>
            </a:r>
            <a:r>
              <a:rPr lang="en-US" dirty="0">
                <a:hlinkClick r:id="rId2"/>
              </a:rPr>
              <a:t> </a:t>
            </a:r>
            <a:r>
              <a:rPr lang="en-US" dirty="0" err="1">
                <a:hlinkClick r:id="rId2"/>
              </a:rPr>
              <a:t>Pathol</a:t>
            </a:r>
            <a:r>
              <a:rPr lang="en-US" dirty="0">
                <a:hlinkClick r:id="rId2"/>
              </a:rPr>
              <a:t> 2022;33:64</a:t>
            </a:r>
            <a:r>
              <a:rPr lang="en-US" dirty="0"/>
              <a:t>): </a:t>
            </a:r>
          </a:p>
          <a:p>
            <a:pPr lvl="1"/>
            <a:r>
              <a:rPr lang="en-US" dirty="0" err="1"/>
              <a:t>Angioinvasion</a:t>
            </a:r>
            <a:r>
              <a:rPr lang="en-US" dirty="0"/>
              <a:t> (vascular invasion) </a:t>
            </a:r>
          </a:p>
          <a:p>
            <a:pPr lvl="1"/>
            <a:r>
              <a:rPr lang="en-US" dirty="0"/>
              <a:t>Lymphatic invasion </a:t>
            </a:r>
          </a:p>
          <a:p>
            <a:pPr lvl="1"/>
            <a:r>
              <a:rPr lang="en-US" dirty="0" err="1"/>
              <a:t>Perineural</a:t>
            </a:r>
            <a:r>
              <a:rPr lang="en-US" dirty="0"/>
              <a:t> (</a:t>
            </a:r>
            <a:r>
              <a:rPr lang="en-US" dirty="0" err="1"/>
              <a:t>intraneural</a:t>
            </a:r>
            <a:r>
              <a:rPr lang="en-US" dirty="0"/>
              <a:t>) invasion </a:t>
            </a:r>
          </a:p>
          <a:p>
            <a:pPr lvl="1"/>
            <a:r>
              <a:rPr lang="en-US" dirty="0"/>
              <a:t>Invasion of adjacent structures / organs </a:t>
            </a:r>
          </a:p>
          <a:p>
            <a:pPr lvl="1"/>
            <a:r>
              <a:rPr lang="en-US" dirty="0"/>
              <a:t>Metastasis </a:t>
            </a:r>
          </a:p>
          <a:p>
            <a:r>
              <a:rPr lang="en-US" dirty="0"/>
              <a:t>Estimated 5 year and 10 year overall </a:t>
            </a:r>
            <a:r>
              <a:rPr lang="en-US" b="1" dirty="0">
                <a:solidFill>
                  <a:srgbClr val="FF0000"/>
                </a:solidFill>
              </a:rPr>
              <a:t>survival rates </a:t>
            </a:r>
            <a:r>
              <a:rPr lang="en-US" dirty="0"/>
              <a:t>are 78 - 85% and 49 - 70%, respectively (</a:t>
            </a:r>
            <a:r>
              <a:rPr lang="en-US" dirty="0">
                <a:hlinkClick r:id="rId3"/>
              </a:rPr>
              <a:t>Ann </a:t>
            </a:r>
            <a:r>
              <a:rPr lang="en-US" dirty="0" err="1">
                <a:hlinkClick r:id="rId3"/>
              </a:rPr>
              <a:t>Surg</a:t>
            </a:r>
            <a:r>
              <a:rPr lang="en-US" dirty="0">
                <a:hlinkClick r:id="rId3"/>
              </a:rPr>
              <a:t> </a:t>
            </a:r>
            <a:r>
              <a:rPr lang="en-US" dirty="0" err="1">
                <a:hlinkClick r:id="rId3"/>
              </a:rPr>
              <a:t>Oncol</a:t>
            </a:r>
            <a:r>
              <a:rPr lang="en-US" dirty="0">
                <a:hlinkClick r:id="rId3"/>
              </a:rPr>
              <a:t> 2015;22:3990</a:t>
            </a:r>
            <a:r>
              <a:rPr lang="en-US" dirty="0"/>
              <a:t>) </a:t>
            </a:r>
          </a:p>
        </p:txBody>
      </p:sp>
    </p:spTree>
    <p:extLst>
      <p:ext uri="{BB962C8B-B14F-4D97-AF65-F5344CB8AC3E}">
        <p14:creationId xmlns:p14="http://schemas.microsoft.com/office/powerpoint/2010/main" val="397381025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endParaRPr lang="en-US" dirty="0"/>
          </a:p>
        </p:txBody>
      </p:sp>
      <p:sp>
        <p:nvSpPr>
          <p:cNvPr id="3" name="Content Placeholder 2"/>
          <p:cNvSpPr>
            <a:spLocks noGrp="1"/>
          </p:cNvSpPr>
          <p:nvPr>
            <p:ph idx="1"/>
          </p:nvPr>
        </p:nvSpPr>
        <p:spPr>
          <a:xfrm>
            <a:off x="838200" y="1890019"/>
            <a:ext cx="10515600" cy="4351338"/>
          </a:xfrm>
        </p:spPr>
        <p:txBody>
          <a:bodyPr>
            <a:normAutofit fontScale="77500" lnSpcReduction="20000"/>
          </a:bodyPr>
          <a:lstStyle/>
          <a:p>
            <a:r>
              <a:rPr lang="en-US" b="1" dirty="0">
                <a:solidFill>
                  <a:srgbClr val="FF0000"/>
                </a:solidFill>
              </a:rPr>
              <a:t>Epidemiology</a:t>
            </a:r>
          </a:p>
          <a:p>
            <a:pPr lvl="1"/>
            <a:r>
              <a:rPr lang="en-US" dirty="0"/>
              <a:t>M = F </a:t>
            </a:r>
          </a:p>
          <a:p>
            <a:pPr lvl="1"/>
            <a:r>
              <a:rPr lang="en-US" dirty="0"/>
              <a:t>Mean age of 56 years (range: 15 - 89 years) </a:t>
            </a:r>
          </a:p>
          <a:p>
            <a:pPr lvl="1"/>
            <a:r>
              <a:rPr lang="en-US" dirty="0"/>
              <a:t>Usually associated with familial syndromes in younger patients </a:t>
            </a:r>
          </a:p>
          <a:p>
            <a:pPr lvl="1"/>
            <a:r>
              <a:rPr lang="en-US" dirty="0"/>
              <a:t>&lt; 1% of cases of primary hyperparathyroidism (</a:t>
            </a:r>
            <a:r>
              <a:rPr lang="en-US" dirty="0">
                <a:hlinkClick r:id="rId2"/>
              </a:rPr>
              <a:t>J Bone Miner Res 2008;23:1869</a:t>
            </a:r>
            <a:r>
              <a:rPr lang="en-US" dirty="0"/>
              <a:t>) </a:t>
            </a:r>
          </a:p>
          <a:p>
            <a:r>
              <a:rPr lang="en-US" b="1" dirty="0">
                <a:solidFill>
                  <a:srgbClr val="FF0000"/>
                </a:solidFill>
              </a:rPr>
              <a:t>Sites</a:t>
            </a:r>
          </a:p>
          <a:p>
            <a:pPr lvl="1"/>
            <a:r>
              <a:rPr lang="en-US" dirty="0"/>
              <a:t>Normal parathyroid gland location </a:t>
            </a:r>
          </a:p>
          <a:p>
            <a:pPr lvl="1"/>
            <a:r>
              <a:rPr lang="en-US" dirty="0"/>
              <a:t>Sites of the neck in which parathyroid gland can be seen (e.g., </a:t>
            </a:r>
            <a:r>
              <a:rPr lang="en-US" dirty="0" err="1"/>
              <a:t>retroesophageal</a:t>
            </a:r>
            <a:r>
              <a:rPr lang="en-US" dirty="0"/>
              <a:t> space, mediastinum, thymus and thyroid gland) </a:t>
            </a:r>
          </a:p>
          <a:p>
            <a:r>
              <a:rPr lang="en-US" b="1" dirty="0">
                <a:solidFill>
                  <a:srgbClr val="FF0000"/>
                </a:solidFill>
              </a:rPr>
              <a:t>Etiology</a:t>
            </a:r>
          </a:p>
          <a:p>
            <a:pPr lvl="1"/>
            <a:r>
              <a:rPr lang="en-US" dirty="0"/>
              <a:t>10 - 15% related to hyperparathyroidism jaw tumor (HPT JT) syndrome (</a:t>
            </a:r>
            <a:r>
              <a:rPr lang="en-US" dirty="0">
                <a:hlinkClick r:id="rId3"/>
              </a:rPr>
              <a:t>N </a:t>
            </a:r>
            <a:r>
              <a:rPr lang="en-US" dirty="0" err="1">
                <a:hlinkClick r:id="rId3"/>
              </a:rPr>
              <a:t>Engl</a:t>
            </a:r>
            <a:r>
              <a:rPr lang="en-US" dirty="0">
                <a:hlinkClick r:id="rId3"/>
              </a:rPr>
              <a:t> J Med 2003;349:1722</a:t>
            </a:r>
            <a:r>
              <a:rPr lang="en-US" dirty="0"/>
              <a:t>) </a:t>
            </a:r>
          </a:p>
          <a:p>
            <a:pPr lvl="1"/>
            <a:r>
              <a:rPr lang="en-US" dirty="0"/>
              <a:t>Association with familial isolated hyperparathyroidism, multiple endocrine </a:t>
            </a:r>
            <a:r>
              <a:rPr lang="en-US" dirty="0" err="1"/>
              <a:t>neoplasia</a:t>
            </a:r>
            <a:r>
              <a:rPr lang="en-US" dirty="0"/>
              <a:t> types 1 and 2 has been reported (</a:t>
            </a:r>
            <a:r>
              <a:rPr lang="en-US" dirty="0" err="1">
                <a:hlinkClick r:id="rId4"/>
              </a:rPr>
              <a:t>Clin</a:t>
            </a:r>
            <a:r>
              <a:rPr lang="en-US" dirty="0">
                <a:hlinkClick r:id="rId4"/>
              </a:rPr>
              <a:t> </a:t>
            </a:r>
            <a:r>
              <a:rPr lang="en-US" dirty="0" err="1">
                <a:hlinkClick r:id="rId4"/>
              </a:rPr>
              <a:t>Endocrinol</a:t>
            </a:r>
            <a:r>
              <a:rPr lang="en-US" dirty="0">
                <a:hlinkClick r:id="rId4"/>
              </a:rPr>
              <a:t> (</a:t>
            </a:r>
            <a:r>
              <a:rPr lang="en-US" dirty="0" err="1">
                <a:hlinkClick r:id="rId4"/>
              </a:rPr>
              <a:t>Oxf</a:t>
            </a:r>
            <a:r>
              <a:rPr lang="en-US" dirty="0">
                <a:hlinkClick r:id="rId4"/>
              </a:rPr>
              <a:t>) 2016;84:244</a:t>
            </a:r>
            <a:r>
              <a:rPr lang="en-US" dirty="0"/>
              <a:t>, </a:t>
            </a:r>
            <a:r>
              <a:rPr lang="en-US" dirty="0" err="1">
                <a:hlinkClick r:id="rId5"/>
              </a:rPr>
              <a:t>Clin</a:t>
            </a:r>
            <a:r>
              <a:rPr lang="en-US" dirty="0">
                <a:hlinkClick r:id="rId5"/>
              </a:rPr>
              <a:t> </a:t>
            </a:r>
            <a:r>
              <a:rPr lang="en-US" dirty="0" err="1">
                <a:hlinkClick r:id="rId5"/>
              </a:rPr>
              <a:t>Endocrinol</a:t>
            </a:r>
            <a:r>
              <a:rPr lang="en-US" dirty="0">
                <a:hlinkClick r:id="rId5"/>
              </a:rPr>
              <a:t> (</a:t>
            </a:r>
            <a:r>
              <a:rPr lang="en-US" dirty="0" err="1">
                <a:hlinkClick r:id="rId5"/>
              </a:rPr>
              <a:t>Oxf</a:t>
            </a:r>
            <a:r>
              <a:rPr lang="en-US" dirty="0">
                <a:hlinkClick r:id="rId5"/>
              </a:rPr>
              <a:t>) 1997;47:747</a:t>
            </a:r>
            <a:r>
              <a:rPr lang="en-US" dirty="0"/>
              <a:t>) </a:t>
            </a:r>
          </a:p>
          <a:p>
            <a:pPr lvl="1"/>
            <a:r>
              <a:rPr lang="en-US" dirty="0"/>
              <a:t>Rare sporadic cases have been reported following radiation exposure and in </a:t>
            </a:r>
            <a:r>
              <a:rPr lang="en-US" dirty="0" err="1"/>
              <a:t>pati</a:t>
            </a:r>
            <a:endParaRPr lang="en-US" dirty="0"/>
          </a:p>
        </p:txBody>
      </p:sp>
    </p:spTree>
    <p:extLst>
      <p:ext uri="{BB962C8B-B14F-4D97-AF65-F5344CB8AC3E}">
        <p14:creationId xmlns:p14="http://schemas.microsoft.com/office/powerpoint/2010/main" val="332809538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smtClean="0"/>
              <a:t>Clinical </a:t>
            </a:r>
            <a:r>
              <a:rPr lang="en-US" dirty="0"/>
              <a:t>features</a:t>
            </a:r>
          </a:p>
        </p:txBody>
      </p:sp>
      <p:sp>
        <p:nvSpPr>
          <p:cNvPr id="3" name="Content Placeholder 2"/>
          <p:cNvSpPr>
            <a:spLocks noGrp="1"/>
          </p:cNvSpPr>
          <p:nvPr>
            <p:ph idx="1"/>
          </p:nvPr>
        </p:nvSpPr>
        <p:spPr/>
        <p:txBody>
          <a:bodyPr/>
          <a:lstStyle/>
          <a:p>
            <a:r>
              <a:rPr lang="en-US" dirty="0" smtClean="0"/>
              <a:t>Palpable </a:t>
            </a:r>
            <a:r>
              <a:rPr lang="en-US" dirty="0"/>
              <a:t>neck mass (30 - 75%) </a:t>
            </a:r>
          </a:p>
          <a:p>
            <a:r>
              <a:rPr lang="en-US" dirty="0"/>
              <a:t>Symptoms of overt hyperparathyroidism: </a:t>
            </a:r>
          </a:p>
          <a:p>
            <a:pPr lvl="1"/>
            <a:r>
              <a:rPr lang="en-US" dirty="0"/>
              <a:t>Bone disease (</a:t>
            </a:r>
            <a:r>
              <a:rPr lang="en-US" dirty="0" err="1"/>
              <a:t>osteitis</a:t>
            </a:r>
            <a:r>
              <a:rPr lang="en-US" dirty="0"/>
              <a:t> </a:t>
            </a:r>
            <a:r>
              <a:rPr lang="en-US" dirty="0" err="1"/>
              <a:t>fibrosa</a:t>
            </a:r>
            <a:r>
              <a:rPr lang="en-US" dirty="0"/>
              <a:t> </a:t>
            </a:r>
            <a:r>
              <a:rPr lang="en-US" dirty="0" err="1"/>
              <a:t>cystica</a:t>
            </a:r>
            <a:r>
              <a:rPr lang="en-US" dirty="0"/>
              <a:t>, osteoporosis, fractures) </a:t>
            </a:r>
          </a:p>
          <a:p>
            <a:pPr lvl="1"/>
            <a:r>
              <a:rPr lang="en-US" dirty="0"/>
              <a:t>Renal disease (nephrolithiasis, </a:t>
            </a:r>
            <a:r>
              <a:rPr lang="en-US" dirty="0" err="1"/>
              <a:t>nephrocalcinosis</a:t>
            </a:r>
            <a:r>
              <a:rPr lang="en-US" dirty="0"/>
              <a:t>) </a:t>
            </a:r>
          </a:p>
          <a:p>
            <a:pPr lvl="1"/>
            <a:r>
              <a:rPr lang="en-US" dirty="0"/>
              <a:t>Neurocognitive symptoms (fatigue, weight loss, weakness, anxiety, depression, polyuria, polydipsia) </a:t>
            </a:r>
          </a:p>
          <a:p>
            <a:r>
              <a:rPr lang="en-US" dirty="0"/>
              <a:t>Jaw tumor (if associated with HPT JT) </a:t>
            </a:r>
          </a:p>
          <a:p>
            <a:r>
              <a:rPr lang="en-US" dirty="0"/>
              <a:t>Neck pain </a:t>
            </a:r>
          </a:p>
          <a:p>
            <a:endParaRPr lang="en-US" dirty="0"/>
          </a:p>
        </p:txBody>
      </p:sp>
    </p:spTree>
    <p:extLst>
      <p:ext uri="{BB962C8B-B14F-4D97-AF65-F5344CB8AC3E}">
        <p14:creationId xmlns:p14="http://schemas.microsoft.com/office/powerpoint/2010/main" val="35151927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smtClean="0"/>
              <a:t>Diagnosis</a:t>
            </a:r>
            <a:endParaRPr lang="en-US" dirty="0"/>
          </a:p>
        </p:txBody>
      </p:sp>
      <p:sp>
        <p:nvSpPr>
          <p:cNvPr id="3" name="Content Placeholder 2"/>
          <p:cNvSpPr>
            <a:spLocks noGrp="1"/>
          </p:cNvSpPr>
          <p:nvPr>
            <p:ph idx="1"/>
          </p:nvPr>
        </p:nvSpPr>
        <p:spPr/>
        <p:txBody>
          <a:bodyPr/>
          <a:lstStyle/>
          <a:p>
            <a:r>
              <a:rPr lang="en-US" dirty="0" smtClean="0"/>
              <a:t>One </a:t>
            </a:r>
            <a:r>
              <a:rPr lang="en-US" dirty="0"/>
              <a:t>of the following microscopic features is necessary for definitive diagnosis of parathyroid lesion malignancy </a:t>
            </a:r>
            <a:r>
              <a:rPr lang="en-US" sz="2000" dirty="0"/>
              <a:t>(</a:t>
            </a:r>
            <a:r>
              <a:rPr lang="en-US" sz="2000" dirty="0" err="1">
                <a:hlinkClick r:id="rId2"/>
              </a:rPr>
              <a:t>Endocr</a:t>
            </a:r>
            <a:r>
              <a:rPr lang="en-US" sz="2000" dirty="0">
                <a:hlinkClick r:id="rId2"/>
              </a:rPr>
              <a:t> </a:t>
            </a:r>
            <a:r>
              <a:rPr lang="en-US" sz="2000" dirty="0" err="1">
                <a:hlinkClick r:id="rId2"/>
              </a:rPr>
              <a:t>Pathol</a:t>
            </a:r>
            <a:r>
              <a:rPr lang="en-US" sz="2000" dirty="0">
                <a:hlinkClick r:id="rId2"/>
              </a:rPr>
              <a:t> 2022;33:64</a:t>
            </a:r>
            <a:r>
              <a:rPr lang="en-US" sz="2000" dirty="0"/>
              <a:t>): </a:t>
            </a:r>
          </a:p>
          <a:p>
            <a:pPr lvl="1"/>
            <a:r>
              <a:rPr lang="en-US" dirty="0" err="1"/>
              <a:t>Angioinvasion</a:t>
            </a:r>
            <a:r>
              <a:rPr lang="en-US" dirty="0"/>
              <a:t> (vascular invasion) </a:t>
            </a:r>
          </a:p>
          <a:p>
            <a:pPr lvl="1"/>
            <a:r>
              <a:rPr lang="en-US" dirty="0"/>
              <a:t>Lymphatic invasion </a:t>
            </a:r>
          </a:p>
          <a:p>
            <a:pPr lvl="1"/>
            <a:r>
              <a:rPr lang="en-US" dirty="0" err="1"/>
              <a:t>Perineural</a:t>
            </a:r>
            <a:r>
              <a:rPr lang="en-US" dirty="0"/>
              <a:t> (</a:t>
            </a:r>
            <a:r>
              <a:rPr lang="en-US" dirty="0" err="1"/>
              <a:t>intraneural</a:t>
            </a:r>
            <a:r>
              <a:rPr lang="en-US" dirty="0"/>
              <a:t>) invasion </a:t>
            </a:r>
          </a:p>
          <a:p>
            <a:pPr lvl="1"/>
            <a:r>
              <a:rPr lang="en-US" dirty="0"/>
              <a:t>Invasion of adjacent structures / organs </a:t>
            </a:r>
          </a:p>
          <a:p>
            <a:pPr lvl="1"/>
            <a:r>
              <a:rPr lang="en-US" dirty="0"/>
              <a:t>Metastasis </a:t>
            </a:r>
          </a:p>
        </p:txBody>
      </p:sp>
    </p:spTree>
    <p:extLst>
      <p:ext uri="{BB962C8B-B14F-4D97-AF65-F5344CB8AC3E}">
        <p14:creationId xmlns:p14="http://schemas.microsoft.com/office/powerpoint/2010/main" val="359523039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a:t>Laboratory</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PTH </a:t>
            </a:r>
            <a:r>
              <a:rPr lang="en-US" dirty="0"/>
              <a:t>levels are usually &gt; 3 times the upper limit of normal </a:t>
            </a:r>
            <a:r>
              <a:rPr lang="en-US" sz="2000" dirty="0"/>
              <a:t>(</a:t>
            </a:r>
            <a:r>
              <a:rPr lang="en-US" sz="2000" dirty="0">
                <a:hlinkClick r:id="rId2"/>
              </a:rPr>
              <a:t>Turk </a:t>
            </a:r>
            <a:r>
              <a:rPr lang="en-US" sz="2000" dirty="0" err="1">
                <a:hlinkClick r:id="rId2"/>
              </a:rPr>
              <a:t>Patoloji</a:t>
            </a:r>
            <a:r>
              <a:rPr lang="en-US" sz="2000" dirty="0">
                <a:hlinkClick r:id="rId2"/>
              </a:rPr>
              <a:t> </a:t>
            </a:r>
            <a:r>
              <a:rPr lang="en-US" sz="2000" dirty="0" err="1">
                <a:hlinkClick r:id="rId2"/>
              </a:rPr>
              <a:t>Derg</a:t>
            </a:r>
            <a:r>
              <a:rPr lang="en-US" sz="2000" dirty="0">
                <a:hlinkClick r:id="rId2"/>
              </a:rPr>
              <a:t> 2015;31:80</a:t>
            </a:r>
            <a:r>
              <a:rPr lang="en-US" sz="2000" dirty="0"/>
              <a:t>, </a:t>
            </a:r>
            <a:r>
              <a:rPr lang="en-US" sz="2000" dirty="0">
                <a:hlinkClick r:id="rId3"/>
              </a:rPr>
              <a:t>Nat Rev </a:t>
            </a:r>
            <a:r>
              <a:rPr lang="en-US" sz="2000" dirty="0" err="1">
                <a:hlinkClick r:id="rId3"/>
              </a:rPr>
              <a:t>Endocrinol</a:t>
            </a:r>
            <a:r>
              <a:rPr lang="en-US" sz="2000" dirty="0">
                <a:hlinkClick r:id="rId3"/>
              </a:rPr>
              <a:t> 2012;8:612</a:t>
            </a:r>
            <a:r>
              <a:rPr lang="en-US" sz="2000" dirty="0"/>
              <a:t>) </a:t>
            </a:r>
          </a:p>
          <a:p>
            <a:r>
              <a:rPr lang="en-US" dirty="0" err="1"/>
              <a:t>Hypercalcemia</a:t>
            </a:r>
            <a:r>
              <a:rPr lang="en-US" dirty="0"/>
              <a:t> (often &gt; 14 mg/</a:t>
            </a:r>
            <a:r>
              <a:rPr lang="en-US" dirty="0" err="1"/>
              <a:t>dL</a:t>
            </a:r>
            <a:r>
              <a:rPr lang="en-US" dirty="0"/>
              <a:t>) </a:t>
            </a:r>
            <a:r>
              <a:rPr lang="en-US" sz="2000" dirty="0"/>
              <a:t>(</a:t>
            </a:r>
            <a:r>
              <a:rPr lang="en-US" sz="2000" dirty="0">
                <a:hlinkClick r:id="rId2"/>
              </a:rPr>
              <a:t>Turk </a:t>
            </a:r>
            <a:r>
              <a:rPr lang="en-US" sz="2000" dirty="0" err="1">
                <a:hlinkClick r:id="rId2"/>
              </a:rPr>
              <a:t>Patoloji</a:t>
            </a:r>
            <a:r>
              <a:rPr lang="en-US" sz="2000" dirty="0">
                <a:hlinkClick r:id="rId2"/>
              </a:rPr>
              <a:t> </a:t>
            </a:r>
            <a:r>
              <a:rPr lang="en-US" sz="2000" dirty="0" err="1">
                <a:hlinkClick r:id="rId2"/>
              </a:rPr>
              <a:t>Derg</a:t>
            </a:r>
            <a:r>
              <a:rPr lang="en-US" sz="2000" dirty="0">
                <a:hlinkClick r:id="rId2"/>
              </a:rPr>
              <a:t> 2015;31:80</a:t>
            </a:r>
            <a:r>
              <a:rPr lang="en-US" sz="2000" dirty="0"/>
              <a:t>, </a:t>
            </a:r>
            <a:r>
              <a:rPr lang="en-US" sz="2000" dirty="0">
                <a:hlinkClick r:id="rId3"/>
              </a:rPr>
              <a:t>Nat Rev </a:t>
            </a:r>
            <a:r>
              <a:rPr lang="en-US" sz="2000" dirty="0" err="1">
                <a:hlinkClick r:id="rId3"/>
              </a:rPr>
              <a:t>Endocrinol</a:t>
            </a:r>
            <a:r>
              <a:rPr lang="en-US" sz="2000" dirty="0">
                <a:hlinkClick r:id="rId3"/>
              </a:rPr>
              <a:t> 2012;8:612</a:t>
            </a:r>
            <a:r>
              <a:rPr lang="en-US" sz="2000" dirty="0"/>
              <a:t>) </a:t>
            </a:r>
          </a:p>
          <a:p>
            <a:r>
              <a:rPr lang="en-US" dirty="0"/>
              <a:t>Third / second generation PTH assay ratio is usually &gt; 1 </a:t>
            </a:r>
            <a:r>
              <a:rPr lang="en-US" sz="2000" dirty="0"/>
              <a:t>(</a:t>
            </a:r>
            <a:r>
              <a:rPr lang="en-US" sz="2000" dirty="0">
                <a:hlinkClick r:id="rId3"/>
              </a:rPr>
              <a:t>Nat Rev </a:t>
            </a:r>
            <a:r>
              <a:rPr lang="en-US" sz="2000" dirty="0" err="1">
                <a:hlinkClick r:id="rId3"/>
              </a:rPr>
              <a:t>Endocrinol</a:t>
            </a:r>
            <a:r>
              <a:rPr lang="en-US" sz="2000" dirty="0">
                <a:hlinkClick r:id="rId3"/>
              </a:rPr>
              <a:t> 2012;8:612</a:t>
            </a:r>
            <a:r>
              <a:rPr lang="en-US" sz="2000" dirty="0"/>
              <a:t>) </a:t>
            </a:r>
          </a:p>
          <a:p>
            <a:r>
              <a:rPr lang="en-US" dirty="0"/>
              <a:t>Albumin corrected calcium levels are &gt; 3 </a:t>
            </a:r>
            <a:r>
              <a:rPr lang="en-US" dirty="0" err="1"/>
              <a:t>mmol</a:t>
            </a:r>
            <a:r>
              <a:rPr lang="en-US" dirty="0"/>
              <a:t>/L (85% of patients) </a:t>
            </a:r>
            <a:r>
              <a:rPr lang="en-US" sz="2000" dirty="0"/>
              <a:t>(</a:t>
            </a:r>
            <a:r>
              <a:rPr lang="en-US" sz="2000" dirty="0">
                <a:hlinkClick r:id="rId4"/>
              </a:rPr>
              <a:t>Ann </a:t>
            </a:r>
            <a:r>
              <a:rPr lang="en-US" sz="2000" dirty="0" err="1">
                <a:hlinkClick r:id="rId4"/>
              </a:rPr>
              <a:t>Surg</a:t>
            </a:r>
            <a:r>
              <a:rPr lang="en-US" sz="2000" dirty="0">
                <a:hlinkClick r:id="rId4"/>
              </a:rPr>
              <a:t> </a:t>
            </a:r>
            <a:r>
              <a:rPr lang="en-US" sz="2000" dirty="0" err="1">
                <a:hlinkClick r:id="rId4"/>
              </a:rPr>
              <a:t>Oncol</a:t>
            </a:r>
            <a:r>
              <a:rPr lang="en-US" sz="2000" dirty="0">
                <a:hlinkClick r:id="rId4"/>
              </a:rPr>
              <a:t> 2010;17:2156</a:t>
            </a:r>
            <a:r>
              <a:rPr lang="en-US" sz="2000" dirty="0"/>
              <a:t>) </a:t>
            </a:r>
          </a:p>
          <a:p>
            <a:r>
              <a:rPr lang="en-US" dirty="0"/>
              <a:t>Rare nonfunctioning parathyroid carcinomas have also been reported </a:t>
            </a:r>
            <a:r>
              <a:rPr lang="en-US" sz="2000" dirty="0"/>
              <a:t>(</a:t>
            </a:r>
            <a:r>
              <a:rPr lang="en-US" sz="2000" dirty="0" err="1">
                <a:hlinkClick r:id="rId5"/>
              </a:rPr>
              <a:t>Endocr</a:t>
            </a:r>
            <a:r>
              <a:rPr lang="en-US" sz="2000" dirty="0">
                <a:hlinkClick r:id="rId5"/>
              </a:rPr>
              <a:t> </a:t>
            </a:r>
            <a:r>
              <a:rPr lang="en-US" sz="2000" dirty="0" err="1">
                <a:hlinkClick r:id="rId5"/>
              </a:rPr>
              <a:t>Pract</a:t>
            </a:r>
            <a:r>
              <a:rPr lang="en-US" sz="2000" dirty="0">
                <a:hlinkClick r:id="rId5"/>
              </a:rPr>
              <a:t>. 2007;13:750</a:t>
            </a:r>
            <a:r>
              <a:rPr lang="en-US" sz="2000" dirty="0"/>
              <a:t>) </a:t>
            </a:r>
          </a:p>
          <a:p>
            <a:endParaRPr lang="en-US" dirty="0"/>
          </a:p>
        </p:txBody>
      </p:sp>
    </p:spTree>
    <p:extLst>
      <p:ext uri="{BB962C8B-B14F-4D97-AF65-F5344CB8AC3E}">
        <p14:creationId xmlns:p14="http://schemas.microsoft.com/office/powerpoint/2010/main" val="9692238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Benign thyroid conditions </a:t>
            </a:r>
            <a:r>
              <a:rPr lang="en-US" b="1" dirty="0" smtClean="0"/>
              <a:t>- </a:t>
            </a:r>
            <a:r>
              <a:rPr lang="en-US" dirty="0"/>
              <a:t>Thyroid enlargement</a:t>
            </a:r>
            <a:r>
              <a:rPr lang="en-US" b="1" dirty="0"/>
              <a:t/>
            </a:r>
            <a:br>
              <a:rPr lang="en-US" b="1" dirty="0"/>
            </a:br>
            <a:endParaRPr lang="en-US" b="1" dirty="0"/>
          </a:p>
        </p:txBody>
      </p:sp>
      <p:sp>
        <p:nvSpPr>
          <p:cNvPr id="3" name="Content Placeholder 2"/>
          <p:cNvSpPr>
            <a:spLocks noGrp="1"/>
          </p:cNvSpPr>
          <p:nvPr>
            <p:ph idx="1"/>
          </p:nvPr>
        </p:nvSpPr>
        <p:spPr/>
        <p:txBody>
          <a:bodyPr>
            <a:normAutofit/>
          </a:bodyPr>
          <a:lstStyle/>
          <a:p>
            <a:r>
              <a:rPr lang="en-US" dirty="0" smtClean="0"/>
              <a:t>Changes </a:t>
            </a:r>
            <a:r>
              <a:rPr lang="en-US" dirty="0"/>
              <a:t>in the thyroid gland’s size and shape can often be felt or even seen by patients or by their doctor.</a:t>
            </a:r>
          </a:p>
          <a:p>
            <a:r>
              <a:rPr lang="en-US" dirty="0"/>
              <a:t>An abnormally large thyroid gland is sometimes called a goiter. Some goiters are diffuse, meaning that the whole gland is large. Other goiters are nodular, meaning that the gland is large and has one or more nodules (bumps) in it. </a:t>
            </a:r>
            <a:endParaRPr lang="en-US" dirty="0" smtClean="0"/>
          </a:p>
          <a:p>
            <a:endParaRPr lang="en-US" dirty="0"/>
          </a:p>
        </p:txBody>
      </p:sp>
    </p:spTree>
    <p:extLst>
      <p:ext uri="{BB962C8B-B14F-4D97-AF65-F5344CB8AC3E}">
        <p14:creationId xmlns:p14="http://schemas.microsoft.com/office/powerpoint/2010/main" val="176109089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a:t>Radiology description</a:t>
            </a:r>
            <a:br>
              <a:rPr lang="en-US" dirty="0"/>
            </a:br>
            <a:endParaRPr lang="en-US" dirty="0"/>
          </a:p>
        </p:txBody>
      </p:sp>
      <p:sp>
        <p:nvSpPr>
          <p:cNvPr id="4" name="Content Placeholder 3"/>
          <p:cNvSpPr>
            <a:spLocks noGrp="1"/>
          </p:cNvSpPr>
          <p:nvPr>
            <p:ph sz="half" idx="1"/>
          </p:nvPr>
        </p:nvSpPr>
        <p:spPr/>
        <p:txBody>
          <a:bodyPr>
            <a:normAutofit/>
          </a:bodyPr>
          <a:lstStyle/>
          <a:p>
            <a:r>
              <a:rPr lang="en-US" dirty="0" smtClean="0"/>
              <a:t>Single </a:t>
            </a:r>
            <a:r>
              <a:rPr lang="en-US" dirty="0"/>
              <a:t>gland disease </a:t>
            </a:r>
          </a:p>
          <a:p>
            <a:r>
              <a:rPr lang="en-US" dirty="0"/>
              <a:t>Infiltration or calcification on neck ultrasound </a:t>
            </a:r>
            <a:r>
              <a:rPr lang="en-US" sz="2000" dirty="0"/>
              <a:t>(</a:t>
            </a:r>
            <a:r>
              <a:rPr lang="en-US" sz="2000" dirty="0" err="1">
                <a:hlinkClick r:id="rId2"/>
              </a:rPr>
              <a:t>Eur</a:t>
            </a:r>
            <a:r>
              <a:rPr lang="en-US" sz="2000" dirty="0">
                <a:hlinkClick r:id="rId2"/>
              </a:rPr>
              <a:t> </a:t>
            </a:r>
            <a:r>
              <a:rPr lang="en-US" sz="2000" dirty="0" err="1">
                <a:hlinkClick r:id="rId2"/>
              </a:rPr>
              <a:t>Radiol</a:t>
            </a:r>
            <a:r>
              <a:rPr lang="en-US" sz="2000" dirty="0">
                <a:hlinkClick r:id="rId2"/>
              </a:rPr>
              <a:t> 2011;21:1865</a:t>
            </a:r>
            <a:r>
              <a:rPr lang="en-US" sz="2000" dirty="0"/>
              <a:t>, </a:t>
            </a:r>
            <a:r>
              <a:rPr lang="en-US" sz="2000" dirty="0" err="1">
                <a:hlinkClick r:id="rId3"/>
              </a:rPr>
              <a:t>Endocr</a:t>
            </a:r>
            <a:r>
              <a:rPr lang="en-US" sz="2000" dirty="0">
                <a:hlinkClick r:id="rId3"/>
              </a:rPr>
              <a:t> J 2001;48:213</a:t>
            </a:r>
            <a:r>
              <a:rPr lang="en-US" sz="2000" dirty="0"/>
              <a:t>) </a:t>
            </a:r>
          </a:p>
          <a:p>
            <a:r>
              <a:rPr lang="en-US" dirty="0"/>
              <a:t>Suspicion of metastatic disease on </a:t>
            </a:r>
            <a:r>
              <a:rPr lang="en-US" dirty="0" err="1"/>
              <a:t>sestamibi</a:t>
            </a:r>
            <a:r>
              <a:rPr lang="en-US" dirty="0"/>
              <a:t> or CT scan </a:t>
            </a:r>
            <a:r>
              <a:rPr lang="en-US" sz="2000" dirty="0"/>
              <a:t>(</a:t>
            </a:r>
            <a:r>
              <a:rPr lang="en-US" sz="2000" dirty="0">
                <a:hlinkClick r:id="rId4"/>
              </a:rPr>
              <a:t>Head Neck 2016;38:E2159</a:t>
            </a:r>
            <a:r>
              <a:rPr lang="en-US" sz="2000" dirty="0"/>
              <a:t>, </a:t>
            </a:r>
            <a:r>
              <a:rPr lang="en-US" sz="2000" dirty="0" err="1">
                <a:hlinkClick r:id="rId5"/>
              </a:rPr>
              <a:t>Semin</a:t>
            </a:r>
            <a:r>
              <a:rPr lang="en-US" sz="2000" dirty="0">
                <a:hlinkClick r:id="rId5"/>
              </a:rPr>
              <a:t> Ultrasound CT MR 2012;33:123</a:t>
            </a:r>
            <a:r>
              <a:rPr lang="en-US" sz="2000" dirty="0"/>
              <a:t>, </a:t>
            </a:r>
            <a:r>
              <a:rPr lang="en-US" sz="2000" dirty="0">
                <a:hlinkClick r:id="rId6"/>
              </a:rPr>
              <a:t>J </a:t>
            </a:r>
            <a:r>
              <a:rPr lang="en-US" sz="2000" dirty="0" err="1">
                <a:hlinkClick r:id="rId6"/>
              </a:rPr>
              <a:t>Clin</a:t>
            </a:r>
            <a:r>
              <a:rPr lang="en-US" sz="2000" dirty="0">
                <a:hlinkClick r:id="rId6"/>
              </a:rPr>
              <a:t> </a:t>
            </a:r>
            <a:r>
              <a:rPr lang="en-US" sz="2000" dirty="0" err="1">
                <a:hlinkClick r:id="rId6"/>
              </a:rPr>
              <a:t>Endocrinol</a:t>
            </a:r>
            <a:r>
              <a:rPr lang="en-US" sz="2000" dirty="0">
                <a:hlinkClick r:id="rId6"/>
              </a:rPr>
              <a:t> </a:t>
            </a:r>
            <a:r>
              <a:rPr lang="en-US" sz="2000" dirty="0" err="1">
                <a:hlinkClick r:id="rId6"/>
              </a:rPr>
              <a:t>Metab</a:t>
            </a:r>
            <a:r>
              <a:rPr lang="en-US" sz="2000" dirty="0">
                <a:hlinkClick r:id="rId6"/>
              </a:rPr>
              <a:t> 2014;99:4531</a:t>
            </a:r>
            <a:r>
              <a:rPr lang="en-US" sz="2000" dirty="0"/>
              <a:t>) </a:t>
            </a:r>
          </a:p>
        </p:txBody>
      </p:sp>
      <p:pic>
        <p:nvPicPr>
          <p:cNvPr id="6" name="Content Placeholder 5"/>
          <p:cNvPicPr>
            <a:picLocks noGrp="1" noChangeAspect="1"/>
          </p:cNvPicPr>
          <p:nvPr>
            <p:ph sz="half" idx="2"/>
          </p:nvPr>
        </p:nvPicPr>
        <p:blipFill>
          <a:blip r:embed="rId7">
            <a:extLst>
              <a:ext uri="{28A0092B-C50C-407E-A947-70E740481C1C}">
                <a14:useLocalDpi xmlns:a14="http://schemas.microsoft.com/office/drawing/2010/main" val="0"/>
              </a:ext>
            </a:extLst>
          </a:blip>
          <a:stretch>
            <a:fillRect/>
          </a:stretch>
        </p:blipFill>
        <p:spPr>
          <a:xfrm>
            <a:off x="6235636" y="2073417"/>
            <a:ext cx="5332262" cy="2926080"/>
          </a:xfrm>
        </p:spPr>
      </p:pic>
      <p:sp>
        <p:nvSpPr>
          <p:cNvPr id="7" name="Rectangle 6"/>
          <p:cNvSpPr/>
          <p:nvPr/>
        </p:nvSpPr>
        <p:spPr>
          <a:xfrm>
            <a:off x="8444563" y="5201921"/>
            <a:ext cx="1523686" cy="369332"/>
          </a:xfrm>
          <a:prstGeom prst="rect">
            <a:avLst/>
          </a:prstGeom>
        </p:spPr>
        <p:txBody>
          <a:bodyPr wrap="square">
            <a:spAutoFit/>
          </a:bodyPr>
          <a:lstStyle/>
          <a:p>
            <a:r>
              <a:rPr lang="en-US" dirty="0" smtClean="0"/>
              <a:t>Coronal </a:t>
            </a:r>
            <a:r>
              <a:rPr lang="en-US" dirty="0"/>
              <a:t>CT</a:t>
            </a:r>
          </a:p>
        </p:txBody>
      </p:sp>
    </p:spTree>
    <p:extLst>
      <p:ext uri="{BB962C8B-B14F-4D97-AF65-F5344CB8AC3E}">
        <p14:creationId xmlns:p14="http://schemas.microsoft.com/office/powerpoint/2010/main" val="39524605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a:t>Prognostic factors</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The </a:t>
            </a:r>
            <a:r>
              <a:rPr lang="en-US" dirty="0"/>
              <a:t>following microscopic features have been reported with aggressive growth in some parathyroid tumors </a:t>
            </a:r>
            <a:r>
              <a:rPr lang="en-US" sz="2000" dirty="0"/>
              <a:t>(</a:t>
            </a:r>
            <a:r>
              <a:rPr lang="en-US" sz="2000" dirty="0">
                <a:hlinkClick r:id="rId2"/>
              </a:rPr>
              <a:t>Am J </a:t>
            </a:r>
            <a:r>
              <a:rPr lang="en-US" sz="2000" dirty="0" err="1">
                <a:hlinkClick r:id="rId2"/>
              </a:rPr>
              <a:t>Surg</a:t>
            </a:r>
            <a:r>
              <a:rPr lang="en-US" sz="2000" dirty="0">
                <a:hlinkClick r:id="rId2"/>
              </a:rPr>
              <a:t> </a:t>
            </a:r>
            <a:r>
              <a:rPr lang="en-US" sz="2000" dirty="0" err="1">
                <a:hlinkClick r:id="rId2"/>
              </a:rPr>
              <a:t>Pathol</a:t>
            </a:r>
            <a:r>
              <a:rPr lang="en-US" sz="2000" dirty="0">
                <a:hlinkClick r:id="rId2"/>
              </a:rPr>
              <a:t> 1993;17:820</a:t>
            </a:r>
            <a:r>
              <a:rPr lang="en-US" sz="2000" dirty="0"/>
              <a:t>): </a:t>
            </a:r>
          </a:p>
          <a:p>
            <a:pPr lvl="1"/>
            <a:r>
              <a:rPr lang="en-US" dirty="0"/>
              <a:t>Necrosis </a:t>
            </a:r>
          </a:p>
          <a:p>
            <a:pPr lvl="1"/>
            <a:r>
              <a:rPr lang="en-US" dirty="0" err="1"/>
              <a:t>Macronucleoli</a:t>
            </a:r>
            <a:r>
              <a:rPr lang="en-US" dirty="0"/>
              <a:t> </a:t>
            </a:r>
          </a:p>
          <a:p>
            <a:pPr lvl="1"/>
            <a:r>
              <a:rPr lang="en-US" dirty="0"/>
              <a:t>&gt; 5 mitoses per 10 mm</a:t>
            </a:r>
            <a:r>
              <a:rPr lang="en-US" baseline="30000" dirty="0"/>
              <a:t>2</a:t>
            </a:r>
            <a:r>
              <a:rPr lang="en-US" dirty="0"/>
              <a:t> </a:t>
            </a:r>
          </a:p>
          <a:p>
            <a:r>
              <a:rPr lang="en-US" dirty="0"/>
              <a:t>Older age at time of diagnosis, larger tumor size and male gender are negative prognostic factors </a:t>
            </a:r>
            <a:r>
              <a:rPr lang="en-US" sz="2000" dirty="0"/>
              <a:t>(</a:t>
            </a:r>
            <a:r>
              <a:rPr lang="en-US" sz="2000" dirty="0">
                <a:hlinkClick r:id="rId3"/>
              </a:rPr>
              <a:t>Ann </a:t>
            </a:r>
            <a:r>
              <a:rPr lang="en-US" sz="2000" dirty="0" err="1">
                <a:hlinkClick r:id="rId3"/>
              </a:rPr>
              <a:t>Surg</a:t>
            </a:r>
            <a:r>
              <a:rPr lang="en-US" sz="2000" dirty="0">
                <a:hlinkClick r:id="rId3"/>
              </a:rPr>
              <a:t> </a:t>
            </a:r>
            <a:r>
              <a:rPr lang="en-US" sz="2000" dirty="0" err="1">
                <a:hlinkClick r:id="rId3"/>
              </a:rPr>
              <a:t>Oncol</a:t>
            </a:r>
            <a:r>
              <a:rPr lang="en-US" sz="2000" dirty="0">
                <a:hlinkClick r:id="rId3"/>
              </a:rPr>
              <a:t> 2015;22:3990</a:t>
            </a:r>
            <a:r>
              <a:rPr lang="en-US" sz="2000" dirty="0"/>
              <a:t>) </a:t>
            </a:r>
          </a:p>
          <a:p>
            <a:r>
              <a:rPr lang="en-US" dirty="0"/>
              <a:t>Estimated 5 year and 10 year overall survival rates are 78 - 85% and 49 - 70% respectively </a:t>
            </a:r>
            <a:r>
              <a:rPr lang="en-US" sz="2000" dirty="0"/>
              <a:t>(</a:t>
            </a:r>
            <a:r>
              <a:rPr lang="en-US" sz="2000" dirty="0">
                <a:hlinkClick r:id="rId3"/>
              </a:rPr>
              <a:t>Ann </a:t>
            </a:r>
            <a:r>
              <a:rPr lang="en-US" sz="2000" dirty="0" err="1">
                <a:hlinkClick r:id="rId3"/>
              </a:rPr>
              <a:t>Surg</a:t>
            </a:r>
            <a:r>
              <a:rPr lang="en-US" sz="2000" dirty="0">
                <a:hlinkClick r:id="rId3"/>
              </a:rPr>
              <a:t> </a:t>
            </a:r>
            <a:r>
              <a:rPr lang="en-US" sz="2000" dirty="0" err="1">
                <a:hlinkClick r:id="rId3"/>
              </a:rPr>
              <a:t>Oncol</a:t>
            </a:r>
            <a:r>
              <a:rPr lang="en-US" sz="2000" dirty="0">
                <a:hlinkClick r:id="rId3"/>
              </a:rPr>
              <a:t> 2015;22:3990</a:t>
            </a:r>
            <a:r>
              <a:rPr lang="en-US" sz="2000" dirty="0"/>
              <a:t>) </a:t>
            </a:r>
          </a:p>
          <a:p>
            <a:endParaRPr lang="en-US" sz="2000" dirty="0"/>
          </a:p>
        </p:txBody>
      </p:sp>
    </p:spTree>
    <p:extLst>
      <p:ext uri="{BB962C8B-B14F-4D97-AF65-F5344CB8AC3E}">
        <p14:creationId xmlns:p14="http://schemas.microsoft.com/office/powerpoint/2010/main" val="414323793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Parathyroid carcinoma </a:t>
            </a:r>
            <a:r>
              <a:rPr lang="en-US" b="1" dirty="0" smtClean="0"/>
              <a:t>- </a:t>
            </a:r>
            <a:r>
              <a:rPr lang="en-US" dirty="0"/>
              <a:t>Gross description</a:t>
            </a:r>
            <a:br>
              <a:rPr lang="en-US" dirty="0"/>
            </a:br>
            <a:endParaRPr lang="en-US" dirty="0"/>
          </a:p>
        </p:txBody>
      </p:sp>
      <p:sp>
        <p:nvSpPr>
          <p:cNvPr id="4" name="Content Placeholder 3"/>
          <p:cNvSpPr>
            <a:spLocks noGrp="1"/>
          </p:cNvSpPr>
          <p:nvPr>
            <p:ph sz="half" idx="1"/>
          </p:nvPr>
        </p:nvSpPr>
        <p:spPr/>
        <p:txBody>
          <a:bodyPr>
            <a:normAutofit/>
          </a:bodyPr>
          <a:lstStyle/>
          <a:p>
            <a:r>
              <a:rPr lang="en-US" dirty="0" smtClean="0"/>
              <a:t>Typically </a:t>
            </a:r>
            <a:r>
              <a:rPr lang="en-US" dirty="0"/>
              <a:t>large, variably encapsulated, poorly circumscribed mass </a:t>
            </a:r>
            <a:r>
              <a:rPr lang="en-US" sz="2000" dirty="0"/>
              <a:t>(</a:t>
            </a:r>
            <a:r>
              <a:rPr lang="en-US" sz="2000" dirty="0">
                <a:hlinkClick r:id="rId2"/>
              </a:rPr>
              <a:t>Cancer 1973;31:600</a:t>
            </a:r>
            <a:r>
              <a:rPr lang="en-US" sz="2000" dirty="0"/>
              <a:t>) </a:t>
            </a:r>
          </a:p>
          <a:p>
            <a:r>
              <a:rPr lang="en-US" dirty="0"/>
              <a:t>Mean diameter of 3.4 cm and weight of 19.2 g </a:t>
            </a:r>
            <a:r>
              <a:rPr lang="en-US" sz="2000" dirty="0"/>
              <a:t>(</a:t>
            </a:r>
            <a:r>
              <a:rPr lang="en-US" sz="2000" dirty="0">
                <a:hlinkClick r:id="rId3"/>
              </a:rPr>
              <a:t>J </a:t>
            </a:r>
            <a:r>
              <a:rPr lang="en-US" sz="2000" dirty="0" err="1">
                <a:hlinkClick r:id="rId3"/>
              </a:rPr>
              <a:t>Clin</a:t>
            </a:r>
            <a:r>
              <a:rPr lang="en-US" sz="2000" dirty="0">
                <a:hlinkClick r:id="rId3"/>
              </a:rPr>
              <a:t> </a:t>
            </a:r>
            <a:r>
              <a:rPr lang="en-US" sz="2000" dirty="0" err="1">
                <a:hlinkClick r:id="rId3"/>
              </a:rPr>
              <a:t>Pathol</a:t>
            </a:r>
            <a:r>
              <a:rPr lang="en-US" sz="2000" dirty="0">
                <a:hlinkClick r:id="rId3"/>
              </a:rPr>
              <a:t> 2015;68:771</a:t>
            </a:r>
            <a:r>
              <a:rPr lang="en-US" sz="2000" dirty="0"/>
              <a:t>) </a:t>
            </a:r>
          </a:p>
          <a:p>
            <a:r>
              <a:rPr lang="en-US" dirty="0"/>
              <a:t>Cut section is usually firm, pinkish tan and lobular in appearance </a:t>
            </a:r>
            <a:r>
              <a:rPr lang="en-US" sz="2000" dirty="0"/>
              <a:t>(</a:t>
            </a:r>
            <a:r>
              <a:rPr lang="en-US" sz="2000" dirty="0">
                <a:hlinkClick r:id="rId2"/>
              </a:rPr>
              <a:t>Cancer 1973;31:600</a:t>
            </a:r>
            <a:r>
              <a:rPr lang="en-US" sz="2000" dirty="0"/>
              <a:t>) </a:t>
            </a:r>
          </a:p>
        </p:txBody>
      </p:sp>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172200" y="2299796"/>
            <a:ext cx="5181600" cy="3402995"/>
          </a:xfrm>
        </p:spPr>
      </p:pic>
    </p:spTree>
    <p:extLst>
      <p:ext uri="{BB962C8B-B14F-4D97-AF65-F5344CB8AC3E}">
        <p14:creationId xmlns:p14="http://schemas.microsoft.com/office/powerpoint/2010/main" val="104233164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674221"/>
            <a:ext cx="11177789" cy="1325563"/>
          </a:xfrm>
        </p:spPr>
        <p:txBody>
          <a:bodyPr>
            <a:normAutofit fontScale="90000"/>
          </a:bodyPr>
          <a:lstStyle/>
          <a:p>
            <a:r>
              <a:rPr lang="en-US" sz="3600" b="1" dirty="0"/>
              <a:t>Parathyroid carcinoma </a:t>
            </a:r>
            <a:r>
              <a:rPr lang="en-US" sz="3600" b="1" dirty="0" smtClean="0"/>
              <a:t>- </a:t>
            </a:r>
            <a:r>
              <a:rPr lang="en-US" sz="3600" dirty="0"/>
              <a:t>Microscopic (histologic) description</a:t>
            </a:r>
            <a:br>
              <a:rPr lang="en-US" sz="3600" dirty="0"/>
            </a:br>
            <a:r>
              <a:rPr lang="en-US" dirty="0"/>
              <a:t/>
            </a:r>
            <a:br>
              <a:rPr lang="en-US" dirty="0"/>
            </a:br>
            <a:endParaRPr lang="en-US" dirty="0"/>
          </a:p>
        </p:txBody>
      </p:sp>
      <p:sp>
        <p:nvSpPr>
          <p:cNvPr id="4" name="Content Placeholder 3"/>
          <p:cNvSpPr>
            <a:spLocks noGrp="1"/>
          </p:cNvSpPr>
          <p:nvPr>
            <p:ph sz="half" idx="1"/>
          </p:nvPr>
        </p:nvSpPr>
        <p:spPr/>
        <p:txBody>
          <a:bodyPr>
            <a:normAutofit fontScale="85000" lnSpcReduction="20000"/>
          </a:bodyPr>
          <a:lstStyle/>
          <a:p>
            <a:r>
              <a:rPr lang="en-US" dirty="0" smtClean="0"/>
              <a:t>Nodular </a:t>
            </a:r>
            <a:r>
              <a:rPr lang="en-US" dirty="0"/>
              <a:t>and solid growth pattern is common </a:t>
            </a:r>
          </a:p>
          <a:p>
            <a:r>
              <a:rPr lang="en-US" dirty="0"/>
              <a:t>Broad fibrous bands can be present </a:t>
            </a:r>
          </a:p>
          <a:p>
            <a:r>
              <a:rPr lang="en-US" dirty="0"/>
              <a:t>Uniform cells or mild to moderate nuclear </a:t>
            </a:r>
            <a:r>
              <a:rPr lang="en-US" dirty="0" err="1"/>
              <a:t>atypia</a:t>
            </a:r>
            <a:r>
              <a:rPr lang="en-US" dirty="0"/>
              <a:t> </a:t>
            </a:r>
          </a:p>
          <a:p>
            <a:r>
              <a:rPr lang="en-US" dirty="0"/>
              <a:t>Mostly composed of chief cells; however, </a:t>
            </a:r>
            <a:r>
              <a:rPr lang="en-US" dirty="0" err="1"/>
              <a:t>oxyphil</a:t>
            </a:r>
            <a:r>
              <a:rPr lang="en-US" dirty="0"/>
              <a:t> cells and transitional cells can also be seen </a:t>
            </a:r>
          </a:p>
          <a:p>
            <a:r>
              <a:rPr lang="en-US" dirty="0"/>
              <a:t>Nuclear </a:t>
            </a:r>
            <a:r>
              <a:rPr lang="en-US" dirty="0" err="1"/>
              <a:t>atypia</a:t>
            </a:r>
            <a:r>
              <a:rPr lang="en-US" dirty="0"/>
              <a:t>, </a:t>
            </a:r>
            <a:r>
              <a:rPr lang="en-US" dirty="0" err="1"/>
              <a:t>macronucleoli</a:t>
            </a:r>
            <a:r>
              <a:rPr lang="en-US" dirty="0"/>
              <a:t> </a:t>
            </a:r>
          </a:p>
          <a:p>
            <a:r>
              <a:rPr lang="en-US" dirty="0"/>
              <a:t>Increased mitotic activity (&gt; 5/10 mm</a:t>
            </a:r>
            <a:r>
              <a:rPr lang="en-US" baseline="30000" dirty="0"/>
              <a:t>2</a:t>
            </a:r>
            <a:r>
              <a:rPr lang="en-US" dirty="0"/>
              <a:t>) and atypical mitosis may be seen </a:t>
            </a:r>
          </a:p>
          <a:p>
            <a:r>
              <a:rPr lang="en-US" dirty="0"/>
              <a:t>Necrosis can be present </a:t>
            </a:r>
          </a:p>
        </p:txBody>
      </p:sp>
      <p:pic>
        <p:nvPicPr>
          <p:cNvPr id="5" name="Content Placeholder 4"/>
          <p:cNvPicPr>
            <a:picLocks noGrp="1" noChangeAspect="1"/>
          </p:cNvPicPr>
          <p:nvPr>
            <p:ph sz="half" idx="2"/>
          </p:nvPr>
        </p:nvPicPr>
        <p:blipFill>
          <a:blip r:embed="rId2"/>
          <a:stretch>
            <a:fillRect/>
          </a:stretch>
        </p:blipFill>
        <p:spPr>
          <a:xfrm>
            <a:off x="6172200" y="2072587"/>
            <a:ext cx="5181600" cy="3857413"/>
          </a:xfrm>
          <a:prstGeom prst="rect">
            <a:avLst/>
          </a:prstGeom>
        </p:spPr>
      </p:pic>
      <p:sp>
        <p:nvSpPr>
          <p:cNvPr id="7" name="Rectangle 6"/>
          <p:cNvSpPr/>
          <p:nvPr/>
        </p:nvSpPr>
        <p:spPr>
          <a:xfrm>
            <a:off x="5726810" y="6055098"/>
            <a:ext cx="6096000" cy="646331"/>
          </a:xfrm>
          <a:prstGeom prst="rect">
            <a:avLst/>
          </a:prstGeom>
        </p:spPr>
        <p:txBody>
          <a:bodyPr wrap="square">
            <a:spAutoFit/>
          </a:bodyPr>
          <a:lstStyle/>
          <a:p>
            <a:pPr algn="ctr"/>
            <a:r>
              <a:rPr lang="en-US" dirty="0"/>
              <a:t>Irregular solid and nodular growth pattern of </a:t>
            </a:r>
            <a:endParaRPr lang="en-US" dirty="0" smtClean="0"/>
          </a:p>
          <a:p>
            <a:pPr algn="ctr"/>
            <a:r>
              <a:rPr lang="en-US" dirty="0" smtClean="0"/>
              <a:t>parathyroid </a:t>
            </a:r>
            <a:r>
              <a:rPr lang="en-US" dirty="0"/>
              <a:t>carcinoma</a:t>
            </a:r>
          </a:p>
        </p:txBody>
      </p:sp>
    </p:spTree>
    <p:extLst>
      <p:ext uri="{BB962C8B-B14F-4D97-AF65-F5344CB8AC3E}">
        <p14:creationId xmlns:p14="http://schemas.microsoft.com/office/powerpoint/2010/main" val="138108015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674221"/>
            <a:ext cx="11177789" cy="1325563"/>
          </a:xfrm>
        </p:spPr>
        <p:txBody>
          <a:bodyPr>
            <a:normAutofit fontScale="90000"/>
          </a:bodyPr>
          <a:lstStyle/>
          <a:p>
            <a:r>
              <a:rPr lang="en-US" b="1" dirty="0"/>
              <a:t>Parathyroid carcinoma </a:t>
            </a:r>
            <a:r>
              <a:rPr lang="en-US" b="1" dirty="0" smtClean="0"/>
              <a:t>-</a:t>
            </a:r>
            <a:r>
              <a:rPr lang="en-US" dirty="0" smtClean="0"/>
              <a:t> </a:t>
            </a:r>
            <a:r>
              <a:rPr lang="en-US" dirty="0"/>
              <a:t>Cytology description</a:t>
            </a:r>
            <a:br>
              <a:rPr lang="en-US" dirty="0"/>
            </a:br>
            <a:r>
              <a:rPr lang="en-US" dirty="0"/>
              <a:t/>
            </a:r>
            <a:br>
              <a:rPr lang="en-US" dirty="0"/>
            </a:br>
            <a:endParaRPr lang="en-US" dirty="0"/>
          </a:p>
        </p:txBody>
      </p:sp>
      <p:sp>
        <p:nvSpPr>
          <p:cNvPr id="4" name="Content Placeholder 3"/>
          <p:cNvSpPr>
            <a:spLocks noGrp="1"/>
          </p:cNvSpPr>
          <p:nvPr>
            <p:ph sz="half" idx="1"/>
          </p:nvPr>
        </p:nvSpPr>
        <p:spPr/>
        <p:txBody>
          <a:bodyPr>
            <a:normAutofit fontScale="77500" lnSpcReduction="20000"/>
          </a:bodyPr>
          <a:lstStyle/>
          <a:p>
            <a:r>
              <a:rPr lang="en-US" dirty="0" smtClean="0"/>
              <a:t>Cellular</a:t>
            </a:r>
            <a:r>
              <a:rPr lang="en-US" dirty="0"/>
              <a:t>, composed of cohesive sheets, ribbon-like cords </a:t>
            </a:r>
          </a:p>
          <a:p>
            <a:r>
              <a:rPr lang="en-US" dirty="0"/>
              <a:t>Nuclei are uniform or show mild to moderate </a:t>
            </a:r>
            <a:r>
              <a:rPr lang="en-US" dirty="0" err="1"/>
              <a:t>atypia</a:t>
            </a:r>
            <a:r>
              <a:rPr lang="en-US" dirty="0"/>
              <a:t> </a:t>
            </a:r>
          </a:p>
          <a:p>
            <a:r>
              <a:rPr lang="en-US" dirty="0"/>
              <a:t>Coarsely granular chromatin pattern </a:t>
            </a:r>
          </a:p>
          <a:p>
            <a:r>
              <a:rPr lang="en-US" dirty="0"/>
              <a:t>Prominent nucleoli </a:t>
            </a:r>
          </a:p>
          <a:p>
            <a:r>
              <a:rPr lang="en-US" dirty="0"/>
              <a:t>Cytoplasm is moderately abundant and granular </a:t>
            </a:r>
          </a:p>
          <a:p>
            <a:r>
              <a:rPr lang="en-US" dirty="0"/>
              <a:t>Distinction between parathyroid carcinoma and adenoma is extremely difficult to make on cytology; nuclear </a:t>
            </a:r>
            <a:r>
              <a:rPr lang="en-US" dirty="0" err="1"/>
              <a:t>pleomorphism</a:t>
            </a:r>
            <a:r>
              <a:rPr lang="en-US" dirty="0"/>
              <a:t>, prominent </a:t>
            </a:r>
            <a:r>
              <a:rPr lang="en-US" dirty="0" err="1"/>
              <a:t>macronucleoli</a:t>
            </a:r>
            <a:r>
              <a:rPr lang="en-US" dirty="0"/>
              <a:t>, enlarged uniform </a:t>
            </a:r>
            <a:r>
              <a:rPr lang="en-US" dirty="0" err="1"/>
              <a:t>hyperchromatic</a:t>
            </a:r>
            <a:r>
              <a:rPr lang="en-US" dirty="0"/>
              <a:t> nuclei, mitotic figures favor carcinoma (</a:t>
            </a:r>
            <a:r>
              <a:rPr lang="en-US" dirty="0" err="1">
                <a:hlinkClick r:id="rId2"/>
              </a:rPr>
              <a:t>Diagn</a:t>
            </a:r>
            <a:r>
              <a:rPr lang="en-US" dirty="0">
                <a:hlinkClick r:id="rId2"/>
              </a:rPr>
              <a:t> </a:t>
            </a:r>
            <a:r>
              <a:rPr lang="en-US" dirty="0" err="1">
                <a:hlinkClick r:id="rId2"/>
              </a:rPr>
              <a:t>Cytopathol</a:t>
            </a:r>
            <a:r>
              <a:rPr lang="en-US" dirty="0">
                <a:hlinkClick r:id="rId2"/>
              </a:rPr>
              <a:t> 2016;44</a:t>
            </a:r>
            <a:endParaRPr lang="en-US" dirty="0"/>
          </a:p>
          <a:p>
            <a:endParaRPr lang="en-US" dirty="0"/>
          </a:p>
        </p:txBody>
      </p:sp>
      <p:pic>
        <p:nvPicPr>
          <p:cNvPr id="6" name="Content Placeholder 5"/>
          <p:cNvPicPr>
            <a:picLocks noGrp="1" noChangeAspect="1"/>
          </p:cNvPicPr>
          <p:nvPr>
            <p:ph sz="half" idx="2"/>
          </p:nvPr>
        </p:nvPicPr>
        <p:blipFill>
          <a:blip r:embed="rId3"/>
          <a:stretch>
            <a:fillRect/>
          </a:stretch>
        </p:blipFill>
        <p:spPr>
          <a:xfrm>
            <a:off x="6172200" y="2070570"/>
            <a:ext cx="5181600" cy="3861447"/>
          </a:xfrm>
          <a:prstGeom prst="rect">
            <a:avLst/>
          </a:prstGeom>
        </p:spPr>
      </p:pic>
      <p:sp>
        <p:nvSpPr>
          <p:cNvPr id="8" name="Rectangle 7"/>
          <p:cNvSpPr/>
          <p:nvPr/>
        </p:nvSpPr>
        <p:spPr>
          <a:xfrm>
            <a:off x="6037168" y="6103448"/>
            <a:ext cx="5475281" cy="369332"/>
          </a:xfrm>
          <a:prstGeom prst="rect">
            <a:avLst/>
          </a:prstGeom>
        </p:spPr>
        <p:txBody>
          <a:bodyPr wrap="square">
            <a:spAutoFit/>
          </a:bodyPr>
          <a:lstStyle/>
          <a:p>
            <a:r>
              <a:rPr lang="en-US" dirty="0"/>
              <a:t>Cellular FNA smear composed of cohesive sheets of cells</a:t>
            </a:r>
          </a:p>
        </p:txBody>
      </p:sp>
    </p:spTree>
    <p:extLst>
      <p:ext uri="{BB962C8B-B14F-4D97-AF65-F5344CB8AC3E}">
        <p14:creationId xmlns:p14="http://schemas.microsoft.com/office/powerpoint/2010/main" val="151880055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
            </a:r>
            <a:br>
              <a:rPr lang="en-US" sz="3600" b="1" dirty="0" smtClean="0"/>
            </a:br>
            <a:r>
              <a:rPr lang="en-US" sz="3600" b="1" dirty="0"/>
              <a:t/>
            </a:r>
            <a:br>
              <a:rPr lang="en-US" sz="3600" b="1" dirty="0"/>
            </a:br>
            <a:r>
              <a:rPr lang="en-US" sz="3600" b="1" dirty="0" smtClean="0"/>
              <a:t>Parathyroid </a:t>
            </a:r>
            <a:r>
              <a:rPr lang="en-US" sz="3600" b="1" dirty="0"/>
              <a:t>carcinoma </a:t>
            </a:r>
            <a:r>
              <a:rPr lang="en-US" sz="3600" b="1" dirty="0" smtClean="0"/>
              <a:t>-</a:t>
            </a:r>
            <a:r>
              <a:rPr lang="en-US" sz="3600" dirty="0" smtClean="0"/>
              <a:t> </a:t>
            </a:r>
            <a:r>
              <a:rPr lang="en-US" sz="3600" dirty="0" err="1" smtClean="0"/>
              <a:t>Immunohystochemistry</a:t>
            </a:r>
            <a:r>
              <a:rPr lang="en-US" dirty="0"/>
              <a:t/>
            </a:r>
            <a:br>
              <a:rPr lang="en-US" dirty="0"/>
            </a:br>
            <a:endParaRPr lang="en-US" dirty="0"/>
          </a:p>
        </p:txBody>
      </p:sp>
      <p:sp>
        <p:nvSpPr>
          <p:cNvPr id="7" name="Text Placeholder 6"/>
          <p:cNvSpPr>
            <a:spLocks noGrp="1"/>
          </p:cNvSpPr>
          <p:nvPr>
            <p:ph type="body" idx="1"/>
          </p:nvPr>
        </p:nvSpPr>
        <p:spPr/>
        <p:txBody>
          <a:bodyPr/>
          <a:lstStyle/>
          <a:p>
            <a:r>
              <a:rPr lang="en-US" dirty="0">
                <a:solidFill>
                  <a:srgbClr val="FF0000"/>
                </a:solidFill>
              </a:rPr>
              <a:t>Positive stains</a:t>
            </a:r>
          </a:p>
        </p:txBody>
      </p:sp>
      <p:sp>
        <p:nvSpPr>
          <p:cNvPr id="5" name="Content Placeholder 4"/>
          <p:cNvSpPr>
            <a:spLocks noGrp="1"/>
          </p:cNvSpPr>
          <p:nvPr>
            <p:ph sz="half" idx="2"/>
          </p:nvPr>
        </p:nvSpPr>
        <p:spPr/>
        <p:txBody>
          <a:bodyPr>
            <a:normAutofit fontScale="62500" lnSpcReduction="20000"/>
          </a:bodyPr>
          <a:lstStyle/>
          <a:p>
            <a:r>
              <a:rPr lang="en-US" dirty="0" smtClean="0"/>
              <a:t>Parathyroid </a:t>
            </a:r>
            <a:r>
              <a:rPr lang="en-US" dirty="0"/>
              <a:t>specific markers: </a:t>
            </a:r>
            <a:r>
              <a:rPr lang="en-US" dirty="0">
                <a:hlinkClick r:id="rId2"/>
              </a:rPr>
              <a:t>PTH</a:t>
            </a:r>
            <a:r>
              <a:rPr lang="en-US" dirty="0"/>
              <a:t>, </a:t>
            </a:r>
            <a:r>
              <a:rPr lang="en-US" b="1" dirty="0"/>
              <a:t>PTH related peptide</a:t>
            </a:r>
            <a:r>
              <a:rPr lang="en-US" dirty="0"/>
              <a:t>, </a:t>
            </a:r>
            <a:r>
              <a:rPr lang="en-US" dirty="0">
                <a:hlinkClick r:id="rId3"/>
              </a:rPr>
              <a:t>GATA3</a:t>
            </a:r>
            <a:r>
              <a:rPr lang="en-US" dirty="0"/>
              <a:t>, </a:t>
            </a:r>
            <a:r>
              <a:rPr lang="en-US" b="1" dirty="0"/>
              <a:t>GCM2</a:t>
            </a:r>
            <a:r>
              <a:rPr lang="en-US" dirty="0"/>
              <a:t> (</a:t>
            </a:r>
            <a:r>
              <a:rPr lang="en-US" dirty="0" err="1">
                <a:hlinkClick r:id="rId4"/>
              </a:rPr>
              <a:t>Endocr</a:t>
            </a:r>
            <a:r>
              <a:rPr lang="en-US" dirty="0">
                <a:hlinkClick r:id="rId4"/>
              </a:rPr>
              <a:t> </a:t>
            </a:r>
            <a:r>
              <a:rPr lang="en-US" dirty="0" err="1">
                <a:hlinkClick r:id="rId4"/>
              </a:rPr>
              <a:t>Pathol</a:t>
            </a:r>
            <a:r>
              <a:rPr lang="en-US" dirty="0">
                <a:hlinkClick r:id="rId4"/>
              </a:rPr>
              <a:t> 2018;29:113</a:t>
            </a:r>
            <a:r>
              <a:rPr lang="en-US" dirty="0"/>
              <a:t>) </a:t>
            </a:r>
          </a:p>
          <a:p>
            <a:r>
              <a:rPr lang="en-US" dirty="0"/>
              <a:t>Broad neuroendocrine markers: </a:t>
            </a:r>
            <a:r>
              <a:rPr lang="en-US" dirty="0" err="1">
                <a:hlinkClick r:id="rId5"/>
              </a:rPr>
              <a:t>chromogranin</a:t>
            </a:r>
            <a:r>
              <a:rPr lang="en-US" dirty="0">
                <a:hlinkClick r:id="rId5"/>
              </a:rPr>
              <a:t> A</a:t>
            </a:r>
            <a:r>
              <a:rPr lang="en-US" dirty="0"/>
              <a:t>, </a:t>
            </a:r>
            <a:r>
              <a:rPr lang="en-US" dirty="0" err="1">
                <a:hlinkClick r:id="rId6"/>
              </a:rPr>
              <a:t>synaptophysin</a:t>
            </a:r>
            <a:r>
              <a:rPr lang="en-US" dirty="0"/>
              <a:t> </a:t>
            </a:r>
          </a:p>
          <a:p>
            <a:r>
              <a:rPr lang="en-US" dirty="0" err="1">
                <a:hlinkClick r:id="rId7"/>
              </a:rPr>
              <a:t>Cytokeratins</a:t>
            </a:r>
            <a:r>
              <a:rPr lang="en-US" dirty="0"/>
              <a:t> (</a:t>
            </a:r>
            <a:r>
              <a:rPr lang="en-US" dirty="0" err="1">
                <a:hlinkClick r:id="rId4"/>
              </a:rPr>
              <a:t>Endocr</a:t>
            </a:r>
            <a:r>
              <a:rPr lang="en-US" dirty="0">
                <a:hlinkClick r:id="rId4"/>
              </a:rPr>
              <a:t> </a:t>
            </a:r>
            <a:r>
              <a:rPr lang="en-US" dirty="0" err="1">
                <a:hlinkClick r:id="rId4"/>
              </a:rPr>
              <a:t>Pathol</a:t>
            </a:r>
            <a:r>
              <a:rPr lang="en-US" dirty="0">
                <a:hlinkClick r:id="rId4"/>
              </a:rPr>
              <a:t> 2018;29:113</a:t>
            </a:r>
            <a:r>
              <a:rPr lang="en-US" dirty="0"/>
              <a:t>) </a:t>
            </a:r>
          </a:p>
          <a:p>
            <a:pPr lvl="1"/>
            <a:r>
              <a:rPr lang="en-US" dirty="0">
                <a:hlinkClick r:id="rId8"/>
              </a:rPr>
              <a:t>CAM 5.2</a:t>
            </a:r>
            <a:r>
              <a:rPr lang="en-US" dirty="0"/>
              <a:t> is the most useful keratin for neuroendocrine tumors </a:t>
            </a:r>
          </a:p>
          <a:p>
            <a:pPr lvl="1"/>
            <a:r>
              <a:rPr lang="en-US" dirty="0">
                <a:hlinkClick r:id="rId9"/>
              </a:rPr>
              <a:t>Keratin 14</a:t>
            </a:r>
            <a:r>
              <a:rPr lang="en-US" dirty="0"/>
              <a:t> may be absent in </a:t>
            </a:r>
            <a:r>
              <a:rPr lang="en-US" dirty="0" err="1"/>
              <a:t>oxyphil</a:t>
            </a:r>
            <a:r>
              <a:rPr lang="en-US" dirty="0"/>
              <a:t> parathyroid carcinoma </a:t>
            </a:r>
          </a:p>
          <a:p>
            <a:r>
              <a:rPr lang="en-US" dirty="0"/>
              <a:t>Polyclonal </a:t>
            </a:r>
            <a:r>
              <a:rPr lang="en-US" dirty="0">
                <a:hlinkClick r:id="rId10"/>
              </a:rPr>
              <a:t>PAX8</a:t>
            </a:r>
            <a:r>
              <a:rPr lang="en-US" dirty="0"/>
              <a:t> may be positive (42 - 83%) but monoclonal </a:t>
            </a:r>
            <a:r>
              <a:rPr lang="en-US" dirty="0">
                <a:hlinkClick r:id="rId10"/>
              </a:rPr>
              <a:t>PAX8</a:t>
            </a:r>
            <a:r>
              <a:rPr lang="en-US" dirty="0"/>
              <a:t> is negative in parathyroid lesions (</a:t>
            </a:r>
            <a:r>
              <a:rPr lang="en-US" dirty="0">
                <a:hlinkClick r:id="rId11"/>
              </a:rPr>
              <a:t>Am J </a:t>
            </a:r>
            <a:r>
              <a:rPr lang="en-US" dirty="0" err="1">
                <a:hlinkClick r:id="rId11"/>
              </a:rPr>
              <a:t>Surg</a:t>
            </a:r>
            <a:r>
              <a:rPr lang="en-US" dirty="0">
                <a:hlinkClick r:id="rId11"/>
              </a:rPr>
              <a:t> </a:t>
            </a:r>
            <a:r>
              <a:rPr lang="en-US" dirty="0" err="1">
                <a:hlinkClick r:id="rId11"/>
              </a:rPr>
              <a:t>Pathol</a:t>
            </a:r>
            <a:r>
              <a:rPr lang="en-US" dirty="0">
                <a:hlinkClick r:id="rId11"/>
              </a:rPr>
              <a:t> 2011;35:816</a:t>
            </a:r>
            <a:r>
              <a:rPr lang="en-US" dirty="0"/>
              <a:t>, </a:t>
            </a:r>
            <a:r>
              <a:rPr lang="en-US" dirty="0">
                <a:hlinkClick r:id="rId12"/>
              </a:rPr>
              <a:t>Mod </a:t>
            </a:r>
            <a:r>
              <a:rPr lang="en-US" dirty="0" err="1">
                <a:hlinkClick r:id="rId12"/>
              </a:rPr>
              <a:t>Pathol</a:t>
            </a:r>
            <a:r>
              <a:rPr lang="en-US" dirty="0">
                <a:hlinkClick r:id="rId12"/>
              </a:rPr>
              <a:t> 2011;24:751</a:t>
            </a:r>
            <a:r>
              <a:rPr lang="en-US" dirty="0"/>
              <a:t>, </a:t>
            </a:r>
            <a:r>
              <a:rPr lang="en-US" dirty="0" err="1">
                <a:hlinkClick r:id="rId13"/>
              </a:rPr>
              <a:t>Endocr</a:t>
            </a:r>
            <a:r>
              <a:rPr lang="en-US" dirty="0">
                <a:hlinkClick r:id="rId13"/>
              </a:rPr>
              <a:t> </a:t>
            </a:r>
            <a:r>
              <a:rPr lang="en-US" dirty="0" err="1">
                <a:hlinkClick r:id="rId13"/>
              </a:rPr>
              <a:t>Pathol</a:t>
            </a:r>
            <a:r>
              <a:rPr lang="en-US" dirty="0">
                <a:hlinkClick r:id="rId13"/>
              </a:rPr>
              <a:t> 2022;33:64</a:t>
            </a:r>
            <a:r>
              <a:rPr lang="en-US" dirty="0"/>
              <a:t>) </a:t>
            </a:r>
          </a:p>
          <a:p>
            <a:r>
              <a:rPr lang="en-US" dirty="0">
                <a:hlinkClick r:id="rId14"/>
              </a:rPr>
              <a:t>Ki67</a:t>
            </a:r>
            <a:r>
              <a:rPr lang="en-US" dirty="0"/>
              <a:t> is usually elevated &gt; 5% (</a:t>
            </a:r>
            <a:r>
              <a:rPr lang="en-US" dirty="0" err="1">
                <a:hlinkClick r:id="rId13"/>
              </a:rPr>
              <a:t>Endocr</a:t>
            </a:r>
            <a:r>
              <a:rPr lang="en-US" dirty="0">
                <a:hlinkClick r:id="rId13"/>
              </a:rPr>
              <a:t> </a:t>
            </a:r>
            <a:r>
              <a:rPr lang="en-US" dirty="0" err="1">
                <a:hlinkClick r:id="rId13"/>
              </a:rPr>
              <a:t>Pathol</a:t>
            </a:r>
            <a:r>
              <a:rPr lang="en-US" dirty="0">
                <a:hlinkClick r:id="rId13"/>
              </a:rPr>
              <a:t> 2022;33:64</a:t>
            </a:r>
            <a:r>
              <a:rPr lang="en-US" dirty="0"/>
              <a:t>) </a:t>
            </a:r>
          </a:p>
        </p:txBody>
      </p:sp>
      <p:sp>
        <p:nvSpPr>
          <p:cNvPr id="8" name="Text Placeholder 7"/>
          <p:cNvSpPr>
            <a:spLocks noGrp="1"/>
          </p:cNvSpPr>
          <p:nvPr>
            <p:ph type="body" sz="quarter" idx="3"/>
          </p:nvPr>
        </p:nvSpPr>
        <p:spPr/>
        <p:txBody>
          <a:bodyPr/>
          <a:lstStyle/>
          <a:p>
            <a:r>
              <a:rPr lang="en-US" dirty="0">
                <a:solidFill>
                  <a:srgbClr val="FF0000"/>
                </a:solidFill>
              </a:rPr>
              <a:t>Negative stains</a:t>
            </a:r>
          </a:p>
        </p:txBody>
      </p:sp>
      <p:sp>
        <p:nvSpPr>
          <p:cNvPr id="6" name="Content Placeholder 5"/>
          <p:cNvSpPr>
            <a:spLocks noGrp="1"/>
          </p:cNvSpPr>
          <p:nvPr>
            <p:ph sz="quarter" idx="4"/>
          </p:nvPr>
        </p:nvSpPr>
        <p:spPr/>
        <p:txBody>
          <a:bodyPr>
            <a:normAutofit fontScale="77500" lnSpcReduction="20000"/>
          </a:bodyPr>
          <a:lstStyle/>
          <a:p>
            <a:r>
              <a:rPr lang="en-US" dirty="0" smtClean="0"/>
              <a:t>Thyroid </a:t>
            </a:r>
            <a:r>
              <a:rPr lang="en-US" dirty="0"/>
              <a:t>specific markers: </a:t>
            </a:r>
            <a:r>
              <a:rPr lang="en-US" dirty="0">
                <a:hlinkClick r:id="rId15"/>
              </a:rPr>
              <a:t>TTF1</a:t>
            </a:r>
            <a:r>
              <a:rPr lang="en-US" dirty="0"/>
              <a:t>, </a:t>
            </a:r>
            <a:r>
              <a:rPr lang="en-US" dirty="0">
                <a:hlinkClick r:id="rId16"/>
              </a:rPr>
              <a:t>thyroglobulin</a:t>
            </a:r>
            <a:r>
              <a:rPr lang="en-US" dirty="0"/>
              <a:t> </a:t>
            </a:r>
            <a:r>
              <a:rPr lang="en-US" sz="2600" dirty="0"/>
              <a:t>(</a:t>
            </a:r>
            <a:r>
              <a:rPr lang="en-US" sz="2600" dirty="0" err="1">
                <a:hlinkClick r:id="rId4"/>
              </a:rPr>
              <a:t>Endocr</a:t>
            </a:r>
            <a:r>
              <a:rPr lang="en-US" sz="2600" dirty="0">
                <a:hlinkClick r:id="rId4"/>
              </a:rPr>
              <a:t> </a:t>
            </a:r>
            <a:r>
              <a:rPr lang="en-US" sz="2600" dirty="0" err="1">
                <a:hlinkClick r:id="rId4"/>
              </a:rPr>
              <a:t>Pathol</a:t>
            </a:r>
            <a:r>
              <a:rPr lang="en-US" sz="2600" dirty="0">
                <a:hlinkClick r:id="rId4"/>
              </a:rPr>
              <a:t> 2018;29:113</a:t>
            </a:r>
            <a:r>
              <a:rPr lang="en-US" sz="2600" dirty="0"/>
              <a:t>) </a:t>
            </a:r>
          </a:p>
          <a:p>
            <a:r>
              <a:rPr lang="en-US" dirty="0">
                <a:hlinkClick r:id="rId17"/>
              </a:rPr>
              <a:t>Calcitonin</a:t>
            </a:r>
            <a:r>
              <a:rPr lang="en-US" dirty="0"/>
              <a:t> and calcitonin gene related peptide (usually) </a:t>
            </a:r>
            <a:r>
              <a:rPr lang="en-US" sz="2600" dirty="0"/>
              <a:t>(</a:t>
            </a:r>
            <a:r>
              <a:rPr lang="en-US" sz="2600" dirty="0" err="1">
                <a:hlinkClick r:id="rId18"/>
              </a:rPr>
              <a:t>Endocr</a:t>
            </a:r>
            <a:r>
              <a:rPr lang="en-US" sz="2600" dirty="0">
                <a:hlinkClick r:id="rId18"/>
              </a:rPr>
              <a:t> </a:t>
            </a:r>
            <a:r>
              <a:rPr lang="en-US" sz="2600" dirty="0" err="1">
                <a:hlinkClick r:id="rId18"/>
              </a:rPr>
              <a:t>Patho</a:t>
            </a:r>
            <a:r>
              <a:rPr lang="en-US" sz="2600" dirty="0">
                <a:hlinkClick r:id="rId18"/>
              </a:rPr>
              <a:t> 2019;30:168</a:t>
            </a:r>
            <a:r>
              <a:rPr lang="en-US" sz="2600" dirty="0"/>
              <a:t>) </a:t>
            </a:r>
          </a:p>
          <a:p>
            <a:r>
              <a:rPr lang="en-US" dirty="0">
                <a:hlinkClick r:id="rId19"/>
              </a:rPr>
              <a:t>p27</a:t>
            </a:r>
            <a:r>
              <a:rPr lang="en-US" dirty="0"/>
              <a:t> (CDKN1B): absent or decreased expression </a:t>
            </a:r>
            <a:r>
              <a:rPr lang="en-US" sz="2600" dirty="0"/>
              <a:t>(</a:t>
            </a:r>
            <a:r>
              <a:rPr lang="en-US" sz="2600" dirty="0" err="1">
                <a:hlinkClick r:id="rId4"/>
              </a:rPr>
              <a:t>Endocr</a:t>
            </a:r>
            <a:r>
              <a:rPr lang="en-US" sz="2600" dirty="0">
                <a:hlinkClick r:id="rId4"/>
              </a:rPr>
              <a:t> </a:t>
            </a:r>
            <a:r>
              <a:rPr lang="en-US" sz="2600" dirty="0" err="1">
                <a:hlinkClick r:id="rId4"/>
              </a:rPr>
              <a:t>Pathol</a:t>
            </a:r>
            <a:r>
              <a:rPr lang="en-US" sz="2600" dirty="0">
                <a:hlinkClick r:id="rId4"/>
              </a:rPr>
              <a:t> 2018;29:113</a:t>
            </a:r>
            <a:r>
              <a:rPr lang="en-US" sz="2600" dirty="0"/>
              <a:t>) </a:t>
            </a:r>
          </a:p>
          <a:p>
            <a:r>
              <a:rPr lang="en-US" dirty="0" err="1">
                <a:hlinkClick r:id="rId20"/>
              </a:rPr>
              <a:t>Rb</a:t>
            </a:r>
            <a:r>
              <a:rPr lang="en-US" dirty="0"/>
              <a:t>, </a:t>
            </a:r>
            <a:r>
              <a:rPr lang="en-US" dirty="0">
                <a:hlinkClick r:id="rId21"/>
              </a:rPr>
              <a:t>MDM2</a:t>
            </a:r>
            <a:r>
              <a:rPr lang="en-US" dirty="0"/>
              <a:t>, </a:t>
            </a:r>
            <a:r>
              <a:rPr lang="en-US" dirty="0">
                <a:hlinkClick r:id="rId22"/>
              </a:rPr>
              <a:t>BCL2</a:t>
            </a:r>
            <a:r>
              <a:rPr lang="en-US" dirty="0"/>
              <a:t>, </a:t>
            </a:r>
            <a:r>
              <a:rPr lang="en-US" b="1" dirty="0"/>
              <a:t>APC</a:t>
            </a:r>
            <a:r>
              <a:rPr lang="en-US" dirty="0"/>
              <a:t>: often loss observed </a:t>
            </a:r>
            <a:r>
              <a:rPr lang="en-US" sz="2600" dirty="0"/>
              <a:t>(</a:t>
            </a:r>
            <a:r>
              <a:rPr lang="en-US" sz="2600" dirty="0" err="1">
                <a:hlinkClick r:id="rId4"/>
              </a:rPr>
              <a:t>Endocr</a:t>
            </a:r>
            <a:r>
              <a:rPr lang="en-US" sz="2600" dirty="0">
                <a:hlinkClick r:id="rId4"/>
              </a:rPr>
              <a:t> </a:t>
            </a:r>
            <a:r>
              <a:rPr lang="en-US" sz="2600" dirty="0" err="1">
                <a:hlinkClick r:id="rId4"/>
              </a:rPr>
              <a:t>Pathol</a:t>
            </a:r>
            <a:r>
              <a:rPr lang="en-US" sz="2600" dirty="0">
                <a:hlinkClick r:id="rId4"/>
              </a:rPr>
              <a:t> 2018;29:113</a:t>
            </a:r>
            <a:r>
              <a:rPr lang="en-US" sz="2600" dirty="0"/>
              <a:t>, </a:t>
            </a:r>
            <a:r>
              <a:rPr lang="en-US" sz="2600" dirty="0" err="1">
                <a:hlinkClick r:id="rId13"/>
              </a:rPr>
              <a:t>Endocr</a:t>
            </a:r>
            <a:r>
              <a:rPr lang="en-US" sz="2600" dirty="0">
                <a:hlinkClick r:id="rId13"/>
              </a:rPr>
              <a:t> </a:t>
            </a:r>
            <a:r>
              <a:rPr lang="en-US" sz="2600" dirty="0" err="1">
                <a:hlinkClick r:id="rId13"/>
              </a:rPr>
              <a:t>Pathol</a:t>
            </a:r>
            <a:r>
              <a:rPr lang="en-US" sz="2600" dirty="0">
                <a:hlinkClick r:id="rId13"/>
              </a:rPr>
              <a:t> 2022;33:64</a:t>
            </a:r>
            <a:r>
              <a:rPr lang="en-US" sz="2600" dirty="0"/>
              <a:t>) </a:t>
            </a:r>
          </a:p>
          <a:p>
            <a:r>
              <a:rPr lang="en-US" dirty="0" err="1">
                <a:hlinkClick r:id="rId23"/>
              </a:rPr>
              <a:t>Parafibromin</a:t>
            </a:r>
            <a:r>
              <a:rPr lang="en-US" dirty="0"/>
              <a:t>: often loss observed </a:t>
            </a:r>
            <a:r>
              <a:rPr lang="en-US" sz="2600" dirty="0"/>
              <a:t>(</a:t>
            </a:r>
            <a:r>
              <a:rPr lang="en-US" sz="2600" dirty="0" err="1">
                <a:hlinkClick r:id="rId4"/>
              </a:rPr>
              <a:t>Endocr</a:t>
            </a:r>
            <a:r>
              <a:rPr lang="en-US" sz="2600" dirty="0">
                <a:hlinkClick r:id="rId4"/>
              </a:rPr>
              <a:t> </a:t>
            </a:r>
            <a:r>
              <a:rPr lang="en-US" sz="2600" dirty="0" err="1">
                <a:hlinkClick r:id="rId4"/>
              </a:rPr>
              <a:t>Pathol</a:t>
            </a:r>
            <a:r>
              <a:rPr lang="en-US" sz="2600" dirty="0">
                <a:hlinkClick r:id="rId4"/>
              </a:rPr>
              <a:t> 2018;29:113</a:t>
            </a:r>
            <a:r>
              <a:rPr lang="en-US" sz="2600" dirty="0"/>
              <a:t>) </a:t>
            </a:r>
          </a:p>
        </p:txBody>
      </p:sp>
    </p:spTree>
    <p:extLst>
      <p:ext uri="{BB962C8B-B14F-4D97-AF65-F5344CB8AC3E}">
        <p14:creationId xmlns:p14="http://schemas.microsoft.com/office/powerpoint/2010/main" val="380641167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5736"/>
            <a:ext cx="10515600" cy="1325563"/>
          </a:xfrm>
        </p:spPr>
        <p:txBody>
          <a:bodyPr>
            <a:normAutofit fontScale="90000"/>
          </a:bodyPr>
          <a:lstStyle/>
          <a:p>
            <a:r>
              <a:rPr lang="en-US" sz="3600" b="1" dirty="0"/>
              <a:t>Parathyroid carcinoma </a:t>
            </a:r>
            <a:r>
              <a:rPr lang="en-US" sz="3600" b="1" dirty="0" smtClean="0"/>
              <a:t>- </a:t>
            </a:r>
            <a:r>
              <a:rPr lang="en-US" sz="3200" dirty="0" smtClean="0"/>
              <a:t>Molecular </a:t>
            </a:r>
            <a:r>
              <a:rPr lang="en-US" sz="3200" dirty="0"/>
              <a:t>/ </a:t>
            </a:r>
            <a:r>
              <a:rPr lang="en-US" sz="3200" dirty="0" err="1"/>
              <a:t>cytogenetics</a:t>
            </a:r>
            <a:r>
              <a:rPr lang="en-US" sz="3200" dirty="0"/>
              <a:t> description</a:t>
            </a:r>
            <a:br>
              <a:rPr lang="en-US" sz="3200" dirty="0"/>
            </a:br>
            <a:r>
              <a:rPr lang="en-US" dirty="0"/>
              <a:t/>
            </a:r>
            <a:br>
              <a:rPr lang="en-US" dirty="0"/>
            </a:br>
            <a:endParaRPr lang="en-US" dirty="0"/>
          </a:p>
        </p:txBody>
      </p:sp>
      <p:sp>
        <p:nvSpPr>
          <p:cNvPr id="5" name="Content Placeholder 4"/>
          <p:cNvSpPr>
            <a:spLocks noGrp="1"/>
          </p:cNvSpPr>
          <p:nvPr>
            <p:ph idx="1"/>
          </p:nvPr>
        </p:nvSpPr>
        <p:spPr/>
        <p:txBody>
          <a:bodyPr>
            <a:normAutofit fontScale="70000" lnSpcReduction="20000"/>
          </a:bodyPr>
          <a:lstStyle/>
          <a:p>
            <a:r>
              <a:rPr lang="en-US" i="1" dirty="0" smtClean="0"/>
              <a:t>HRPT2 </a:t>
            </a:r>
            <a:r>
              <a:rPr lang="en-US" i="1" dirty="0"/>
              <a:t>(CDC73)</a:t>
            </a:r>
            <a:r>
              <a:rPr lang="en-US" dirty="0"/>
              <a:t> mutation (tumor suppressor gene, 1q21-q31, encodes </a:t>
            </a:r>
            <a:r>
              <a:rPr lang="en-US" dirty="0" err="1"/>
              <a:t>parafibromin</a:t>
            </a:r>
            <a:r>
              <a:rPr lang="en-US" dirty="0"/>
              <a:t>) is strongly associated with familial and sporadic parathyroid carcinoma but is uncommon in adenomas, except in the setting of HPT JT (</a:t>
            </a:r>
            <a:r>
              <a:rPr lang="en-US" dirty="0" err="1">
                <a:hlinkClick r:id="rId2"/>
              </a:rPr>
              <a:t>Endocrinol</a:t>
            </a:r>
            <a:r>
              <a:rPr lang="en-US" dirty="0">
                <a:hlinkClick r:id="rId2"/>
              </a:rPr>
              <a:t> </a:t>
            </a:r>
            <a:r>
              <a:rPr lang="en-US" dirty="0" err="1">
                <a:hlinkClick r:id="rId2"/>
              </a:rPr>
              <a:t>Metab</a:t>
            </a:r>
            <a:r>
              <a:rPr lang="en-US" dirty="0">
                <a:hlinkClick r:id="rId2"/>
              </a:rPr>
              <a:t> </a:t>
            </a:r>
            <a:r>
              <a:rPr lang="en-US" dirty="0" err="1">
                <a:hlinkClick r:id="rId2"/>
              </a:rPr>
              <a:t>Clin</a:t>
            </a:r>
            <a:r>
              <a:rPr lang="en-US" dirty="0">
                <a:hlinkClick r:id="rId2"/>
              </a:rPr>
              <a:t> North Am 2017;46:405</a:t>
            </a:r>
            <a:r>
              <a:rPr lang="en-US" dirty="0"/>
              <a:t>, </a:t>
            </a:r>
            <a:r>
              <a:rPr lang="en-US" dirty="0">
                <a:hlinkClick r:id="rId3"/>
              </a:rPr>
              <a:t>N </a:t>
            </a:r>
            <a:r>
              <a:rPr lang="en-US" dirty="0" err="1">
                <a:hlinkClick r:id="rId3"/>
              </a:rPr>
              <a:t>Engl</a:t>
            </a:r>
            <a:r>
              <a:rPr lang="en-US" dirty="0">
                <a:hlinkClick r:id="rId3"/>
              </a:rPr>
              <a:t> J Med 2003;349:1722</a:t>
            </a:r>
            <a:r>
              <a:rPr lang="en-US" dirty="0"/>
              <a:t>, </a:t>
            </a:r>
            <a:r>
              <a:rPr lang="en-US" dirty="0">
                <a:hlinkClick r:id="rId4"/>
              </a:rPr>
              <a:t>Turk </a:t>
            </a:r>
            <a:r>
              <a:rPr lang="en-US" dirty="0" err="1">
                <a:hlinkClick r:id="rId4"/>
              </a:rPr>
              <a:t>Patoloji</a:t>
            </a:r>
            <a:r>
              <a:rPr lang="en-US" dirty="0">
                <a:hlinkClick r:id="rId4"/>
              </a:rPr>
              <a:t> </a:t>
            </a:r>
            <a:r>
              <a:rPr lang="en-US" dirty="0" err="1">
                <a:hlinkClick r:id="rId4"/>
              </a:rPr>
              <a:t>Derg</a:t>
            </a:r>
            <a:r>
              <a:rPr lang="en-US" dirty="0">
                <a:hlinkClick r:id="rId4"/>
              </a:rPr>
              <a:t> 2015;31:80</a:t>
            </a:r>
            <a:r>
              <a:rPr lang="en-US" dirty="0"/>
              <a:t>, </a:t>
            </a:r>
            <a:r>
              <a:rPr lang="en-US" dirty="0">
                <a:hlinkClick r:id="rId5"/>
              </a:rPr>
              <a:t>Mod </a:t>
            </a:r>
            <a:r>
              <a:rPr lang="en-US" dirty="0" err="1">
                <a:hlinkClick r:id="rId5"/>
              </a:rPr>
              <a:t>Pathol</a:t>
            </a:r>
            <a:r>
              <a:rPr lang="en-US" dirty="0">
                <a:hlinkClick r:id="rId5"/>
              </a:rPr>
              <a:t> 2011;24:S78</a:t>
            </a:r>
            <a:r>
              <a:rPr lang="en-US" dirty="0"/>
              <a:t>, </a:t>
            </a:r>
            <a:r>
              <a:rPr lang="en-US" dirty="0" err="1">
                <a:hlinkClick r:id="rId6"/>
              </a:rPr>
              <a:t>Endocr</a:t>
            </a:r>
            <a:r>
              <a:rPr lang="en-US" dirty="0">
                <a:hlinkClick r:id="rId6"/>
              </a:rPr>
              <a:t> </a:t>
            </a:r>
            <a:r>
              <a:rPr lang="en-US" dirty="0" err="1">
                <a:hlinkClick r:id="rId6"/>
              </a:rPr>
              <a:t>Pathol</a:t>
            </a:r>
            <a:r>
              <a:rPr lang="en-US" dirty="0">
                <a:hlinkClick r:id="rId6"/>
              </a:rPr>
              <a:t> 2022;33:64</a:t>
            </a:r>
            <a:r>
              <a:rPr lang="en-US" dirty="0"/>
              <a:t>) </a:t>
            </a:r>
          </a:p>
          <a:p>
            <a:pPr lvl="1"/>
            <a:r>
              <a:rPr lang="en-US" dirty="0"/>
              <a:t>15% with HPT JT (caused by </a:t>
            </a:r>
            <a:r>
              <a:rPr lang="en-US" dirty="0" err="1"/>
              <a:t>germline</a:t>
            </a:r>
            <a:r>
              <a:rPr lang="en-US" dirty="0"/>
              <a:t> </a:t>
            </a:r>
            <a:r>
              <a:rPr lang="en-US" i="1" dirty="0"/>
              <a:t>HRPT2</a:t>
            </a:r>
            <a:r>
              <a:rPr lang="en-US" dirty="0"/>
              <a:t> inactivating mutation) develop parathyroid carcinoma </a:t>
            </a:r>
          </a:p>
          <a:p>
            <a:pPr lvl="1"/>
            <a:r>
              <a:rPr lang="en-US" dirty="0"/>
              <a:t>Inactivating mutation of </a:t>
            </a:r>
            <a:r>
              <a:rPr lang="en-US" i="1" dirty="0"/>
              <a:t>HRPT2</a:t>
            </a:r>
            <a:r>
              <a:rPr lang="en-US" dirty="0"/>
              <a:t> is found in &gt; 70% cases of parathyroid carcinoma </a:t>
            </a:r>
          </a:p>
          <a:p>
            <a:pPr lvl="1"/>
            <a:r>
              <a:rPr lang="en-US" dirty="0"/>
              <a:t>Complete nuclear loss of </a:t>
            </a:r>
            <a:r>
              <a:rPr lang="en-US" dirty="0" err="1"/>
              <a:t>parafibromin</a:t>
            </a:r>
            <a:r>
              <a:rPr lang="en-US" dirty="0"/>
              <a:t> has shown strong association with </a:t>
            </a:r>
            <a:r>
              <a:rPr lang="en-US" i="1" dirty="0"/>
              <a:t>HRPT2</a:t>
            </a:r>
            <a:r>
              <a:rPr lang="en-US" dirty="0"/>
              <a:t> mutation; </a:t>
            </a:r>
            <a:r>
              <a:rPr lang="en-US" dirty="0" err="1"/>
              <a:t>nucleolar</a:t>
            </a:r>
            <a:r>
              <a:rPr lang="en-US" dirty="0"/>
              <a:t> loss of </a:t>
            </a:r>
            <a:r>
              <a:rPr lang="en-US" dirty="0" err="1"/>
              <a:t>parafibromin</a:t>
            </a:r>
            <a:r>
              <a:rPr lang="en-US" dirty="0"/>
              <a:t> is an abnormal finding and requires further molecular testing (</a:t>
            </a:r>
            <a:r>
              <a:rPr lang="en-US" dirty="0" err="1">
                <a:hlinkClick r:id="rId6"/>
              </a:rPr>
              <a:t>Endocr</a:t>
            </a:r>
            <a:r>
              <a:rPr lang="en-US" dirty="0">
                <a:hlinkClick r:id="rId6"/>
              </a:rPr>
              <a:t> </a:t>
            </a:r>
            <a:r>
              <a:rPr lang="en-US" dirty="0" err="1">
                <a:hlinkClick r:id="rId6"/>
              </a:rPr>
              <a:t>Pathol</a:t>
            </a:r>
            <a:r>
              <a:rPr lang="en-US" dirty="0">
                <a:hlinkClick r:id="rId6"/>
              </a:rPr>
              <a:t> 2022;33:64</a:t>
            </a:r>
            <a:r>
              <a:rPr lang="en-US" dirty="0"/>
              <a:t>) </a:t>
            </a:r>
          </a:p>
          <a:p>
            <a:r>
              <a:rPr lang="en-US" dirty="0" err="1"/>
              <a:t>Cyclin</a:t>
            </a:r>
            <a:r>
              <a:rPr lang="en-US" dirty="0"/>
              <a:t> D / </a:t>
            </a:r>
            <a:r>
              <a:rPr lang="en-US" i="1" dirty="0"/>
              <a:t>CCND1</a:t>
            </a:r>
            <a:r>
              <a:rPr lang="en-US" dirty="0"/>
              <a:t> (11q13, parathyroid adenoma oncogene) encodes </a:t>
            </a:r>
            <a:r>
              <a:rPr lang="en-US" dirty="0" err="1"/>
              <a:t>cyclin</a:t>
            </a:r>
            <a:r>
              <a:rPr lang="en-US" dirty="0"/>
              <a:t> D1 which is overexpressed in some parathyroid carcinomas (</a:t>
            </a:r>
            <a:r>
              <a:rPr lang="en-US" dirty="0">
                <a:hlinkClick r:id="rId7"/>
              </a:rPr>
              <a:t>J </a:t>
            </a:r>
            <a:r>
              <a:rPr lang="en-US" dirty="0" err="1">
                <a:hlinkClick r:id="rId7"/>
              </a:rPr>
              <a:t>Clin</a:t>
            </a:r>
            <a:r>
              <a:rPr lang="en-US" dirty="0">
                <a:hlinkClick r:id="rId7"/>
              </a:rPr>
              <a:t> </a:t>
            </a:r>
            <a:r>
              <a:rPr lang="en-US" dirty="0" err="1">
                <a:hlinkClick r:id="rId7"/>
              </a:rPr>
              <a:t>Pathol</a:t>
            </a:r>
            <a:r>
              <a:rPr lang="en-US" dirty="0">
                <a:hlinkClick r:id="rId7"/>
              </a:rPr>
              <a:t> 2015;68:771</a:t>
            </a:r>
            <a:r>
              <a:rPr lang="en-US" dirty="0"/>
              <a:t>) </a:t>
            </a:r>
          </a:p>
          <a:p>
            <a:r>
              <a:rPr lang="en-US" i="1" dirty="0"/>
              <a:t>MEN1</a:t>
            </a:r>
            <a:r>
              <a:rPr lang="en-US" dirty="0"/>
              <a:t> mutation (tumor suppressor gene, 11q13) has been reported in rare cases (</a:t>
            </a:r>
            <a:r>
              <a:rPr lang="en-US" dirty="0" err="1">
                <a:hlinkClick r:id="rId8"/>
              </a:rPr>
              <a:t>Clin</a:t>
            </a:r>
            <a:r>
              <a:rPr lang="en-US" dirty="0">
                <a:hlinkClick r:id="rId8"/>
              </a:rPr>
              <a:t> </a:t>
            </a:r>
            <a:r>
              <a:rPr lang="en-US" dirty="0" err="1">
                <a:hlinkClick r:id="rId8"/>
              </a:rPr>
              <a:t>Endocrinol</a:t>
            </a:r>
            <a:r>
              <a:rPr lang="en-US" dirty="0">
                <a:hlinkClick r:id="rId8"/>
              </a:rPr>
              <a:t> (</a:t>
            </a:r>
            <a:r>
              <a:rPr lang="en-US" dirty="0" err="1">
                <a:hlinkClick r:id="rId8"/>
              </a:rPr>
              <a:t>Oxf</a:t>
            </a:r>
            <a:r>
              <a:rPr lang="en-US" dirty="0">
                <a:hlinkClick r:id="rId8"/>
              </a:rPr>
              <a:t>) 2007;67:370</a:t>
            </a:r>
            <a:r>
              <a:rPr lang="en-US" dirty="0"/>
              <a:t>) </a:t>
            </a:r>
          </a:p>
          <a:p>
            <a:r>
              <a:rPr lang="en-US" dirty="0"/>
              <a:t>Additional molecular alterations (nonspecific) also found </a:t>
            </a:r>
            <a:r>
              <a:rPr lang="en-US" i="1" dirty="0"/>
              <a:t>(</a:t>
            </a:r>
            <a:r>
              <a:rPr lang="en-US" i="1" dirty="0" err="1"/>
              <a:t>CaSR</a:t>
            </a:r>
            <a:r>
              <a:rPr lang="en-US" i="1" dirty="0"/>
              <a:t>, EZH2, RIZ1, RASSF1, GSK3B, APC, PRUNE2, HIC1, GSK3</a:t>
            </a:r>
            <a:r>
              <a:rPr lang="el-GR" i="1" dirty="0"/>
              <a:t>β, </a:t>
            </a:r>
            <a:r>
              <a:rPr lang="en-US" i="1" dirty="0" err="1"/>
              <a:t>mTOR</a:t>
            </a:r>
            <a:r>
              <a:rPr lang="en-US" i="1" dirty="0"/>
              <a:t>, MLL2, THRAP3, PIK3CA, WT1)</a:t>
            </a:r>
            <a:r>
              <a:rPr lang="en-US" dirty="0"/>
              <a:t> (</a:t>
            </a:r>
            <a:r>
              <a:rPr lang="en-US" dirty="0">
                <a:hlinkClick r:id="rId7"/>
              </a:rPr>
              <a:t>J </a:t>
            </a:r>
            <a:r>
              <a:rPr lang="en-US" dirty="0" err="1">
                <a:hlinkClick r:id="rId7"/>
              </a:rPr>
              <a:t>Clin</a:t>
            </a:r>
            <a:r>
              <a:rPr lang="en-US" dirty="0">
                <a:hlinkClick r:id="rId7"/>
              </a:rPr>
              <a:t> </a:t>
            </a:r>
            <a:r>
              <a:rPr lang="en-US" dirty="0" err="1">
                <a:hlinkClick r:id="rId7"/>
              </a:rPr>
              <a:t>Pathol</a:t>
            </a:r>
            <a:r>
              <a:rPr lang="en-US" dirty="0">
                <a:hlinkClick r:id="rId7"/>
              </a:rPr>
              <a:t> 2015;68:771</a:t>
            </a:r>
            <a:r>
              <a:rPr lang="en-US" dirty="0"/>
              <a:t>) </a:t>
            </a:r>
          </a:p>
          <a:p>
            <a:endParaRPr lang="en-US" dirty="0"/>
          </a:p>
        </p:txBody>
      </p:sp>
    </p:spTree>
    <p:extLst>
      <p:ext uri="{BB962C8B-B14F-4D97-AF65-F5344CB8AC3E}">
        <p14:creationId xmlns:p14="http://schemas.microsoft.com/office/powerpoint/2010/main" val="279985637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rgbClr val="002060"/>
                </a:solidFill>
                <a:latin typeface="Times New Roman"/>
                <a:cs typeface="Times New Roman"/>
              </a:rPr>
              <a:t>Diagnoses of Tumors of the Adrenal Gland</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29438" y="1825625"/>
            <a:ext cx="3333124" cy="4351338"/>
          </a:xfrm>
        </p:spPr>
      </p:pic>
    </p:spTree>
    <p:extLst>
      <p:ext uri="{BB962C8B-B14F-4D97-AF65-F5344CB8AC3E}">
        <p14:creationId xmlns:p14="http://schemas.microsoft.com/office/powerpoint/2010/main" val="273677037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4366"/>
          <a:stretch/>
        </p:blipFill>
        <p:spPr>
          <a:xfrm>
            <a:off x="875792" y="0"/>
            <a:ext cx="10440415" cy="6873455"/>
          </a:xfrm>
        </p:spPr>
      </p:pic>
    </p:spTree>
    <p:extLst>
      <p:ext uri="{BB962C8B-B14F-4D97-AF65-F5344CB8AC3E}">
        <p14:creationId xmlns:p14="http://schemas.microsoft.com/office/powerpoint/2010/main" val="207586652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6400" y="241524"/>
            <a:ext cx="11379200" cy="6400800"/>
          </a:xfrm>
        </p:spPr>
      </p:pic>
    </p:spTree>
    <p:extLst>
      <p:ext uri="{BB962C8B-B14F-4D97-AF65-F5344CB8AC3E}">
        <p14:creationId xmlns:p14="http://schemas.microsoft.com/office/powerpoint/2010/main" val="1654519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Benign thyroid conditions </a:t>
            </a:r>
            <a:r>
              <a:rPr lang="en-US" b="1" dirty="0" smtClean="0"/>
              <a:t>- </a:t>
            </a:r>
            <a:r>
              <a:rPr lang="en-US" dirty="0" smtClean="0"/>
              <a:t>Thyroid </a:t>
            </a:r>
            <a:r>
              <a:rPr lang="en-US" dirty="0"/>
              <a:t>nodules</a:t>
            </a:r>
          </a:p>
        </p:txBody>
      </p:sp>
      <p:sp>
        <p:nvSpPr>
          <p:cNvPr id="3" name="Content Placeholder 2"/>
          <p:cNvSpPr>
            <a:spLocks noGrp="1"/>
          </p:cNvSpPr>
          <p:nvPr>
            <p:ph idx="1"/>
          </p:nvPr>
        </p:nvSpPr>
        <p:spPr/>
        <p:txBody>
          <a:bodyPr>
            <a:normAutofit fontScale="77500" lnSpcReduction="20000"/>
          </a:bodyPr>
          <a:lstStyle/>
          <a:p>
            <a:r>
              <a:rPr lang="en-US" dirty="0" smtClean="0"/>
              <a:t>Lumps </a:t>
            </a:r>
            <a:r>
              <a:rPr lang="en-US" dirty="0"/>
              <a:t>or bumps in the thyroid gland are called thyroid nodules. Most thyroid nodules are benign, but about 2 or 3 in 20 are cancerous. Sometimes these nodules make too much thyroid hormone and cause hyperthyroidism. Nodules that produce too much thyroid hormone are almost always benign.</a:t>
            </a:r>
          </a:p>
          <a:p>
            <a:r>
              <a:rPr lang="en-US" dirty="0"/>
              <a:t>People can develop thyroid nodules at any age, but they occur most commonly in older adults. Fewer than 1 in 10 adults have thyroid nodules that can be felt by a doctor. But when the thyroid is looked at with an ultrasound, many more people are found to have nodules that are too small to feel and most of them are benign.</a:t>
            </a:r>
          </a:p>
          <a:p>
            <a:r>
              <a:rPr lang="en-US" dirty="0"/>
              <a:t>Most nodules are cysts filled with fluid or with a stored form of thyroid hormone called </a:t>
            </a:r>
            <a:r>
              <a:rPr lang="en-US" b="1" dirty="0"/>
              <a:t>colloid</a:t>
            </a:r>
            <a:r>
              <a:rPr lang="en-US" dirty="0"/>
              <a:t>. Solid nodules have little fluid or colloid and are more likely to be cancerous. Still, most solid nodules are not cancer. Some types of solid nodules, such as hyperplastic nodules and adenomas, have too many cells, but the cells are not cancer cells.</a:t>
            </a:r>
          </a:p>
          <a:p>
            <a:r>
              <a:rPr lang="en-US" dirty="0"/>
              <a:t>Benign thyroid nodules sometimes can be left alone (not treated) and watched closely as long as they’re not growing or causing symptoms. Others may require some form of treatment.</a:t>
            </a:r>
          </a:p>
        </p:txBody>
      </p:sp>
    </p:spTree>
    <p:extLst>
      <p:ext uri="{BB962C8B-B14F-4D97-AF65-F5344CB8AC3E}">
        <p14:creationId xmlns:p14="http://schemas.microsoft.com/office/powerpoint/2010/main" val="375039764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5926" y="94669"/>
            <a:ext cx="11760149" cy="6400800"/>
          </a:xfrm>
        </p:spPr>
      </p:pic>
    </p:spTree>
    <p:extLst>
      <p:ext uri="{BB962C8B-B14F-4D97-AF65-F5344CB8AC3E}">
        <p14:creationId xmlns:p14="http://schemas.microsoft.com/office/powerpoint/2010/main" val="18753719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840" y="133305"/>
            <a:ext cx="11704320" cy="6583680"/>
          </a:xfrm>
        </p:spPr>
      </p:pic>
    </p:spTree>
    <p:extLst>
      <p:ext uri="{BB962C8B-B14F-4D97-AF65-F5344CB8AC3E}">
        <p14:creationId xmlns:p14="http://schemas.microsoft.com/office/powerpoint/2010/main" val="193628846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14401"/>
            <a:ext cx="10515600" cy="1368716"/>
          </a:xfrm>
        </p:spPr>
        <p:txBody>
          <a:bodyPr/>
          <a:lstStyle/>
          <a:p>
            <a:r>
              <a:rPr lang="en-US" b="1" dirty="0"/>
              <a:t>Adrenal adenoma </a:t>
            </a:r>
            <a:r>
              <a:rPr lang="en-US" dirty="0"/>
              <a:t>- </a:t>
            </a:r>
            <a:r>
              <a:rPr lang="en-US" dirty="0" smtClean="0"/>
              <a:t>Definition/general</a:t>
            </a:r>
            <a:r>
              <a:rPr lang="en-US" dirty="0"/>
              <a:t/>
            </a:r>
            <a:br>
              <a:rPr lang="en-US" dirty="0"/>
            </a:br>
            <a:endParaRPr lang="en-US" dirty="0"/>
          </a:p>
        </p:txBody>
      </p:sp>
      <p:sp>
        <p:nvSpPr>
          <p:cNvPr id="3" name="Content Placeholder 2"/>
          <p:cNvSpPr>
            <a:spLocks noGrp="1"/>
          </p:cNvSpPr>
          <p:nvPr>
            <p:ph idx="1"/>
          </p:nvPr>
        </p:nvSpPr>
        <p:spPr>
          <a:xfrm>
            <a:off x="838200" y="2382592"/>
            <a:ext cx="10515600" cy="4373921"/>
          </a:xfrm>
        </p:spPr>
        <p:txBody>
          <a:bodyPr/>
          <a:lstStyle/>
          <a:p>
            <a:r>
              <a:rPr lang="en-US" dirty="0" smtClean="0"/>
              <a:t>Benign </a:t>
            </a:r>
            <a:r>
              <a:rPr lang="en-US" dirty="0"/>
              <a:t>neoplasm arising from adrenal cortical cells </a:t>
            </a:r>
          </a:p>
          <a:p>
            <a:r>
              <a:rPr lang="en-US" dirty="0"/>
              <a:t>May or may not be functional </a:t>
            </a:r>
          </a:p>
        </p:txBody>
      </p:sp>
    </p:spTree>
    <p:extLst>
      <p:ext uri="{BB962C8B-B14F-4D97-AF65-F5344CB8AC3E}">
        <p14:creationId xmlns:p14="http://schemas.microsoft.com/office/powerpoint/2010/main" val="38306905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adenoma </a:t>
            </a:r>
            <a:r>
              <a:rPr lang="en-US" dirty="0"/>
              <a:t>- Epidemiology</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F </a:t>
            </a:r>
            <a:r>
              <a:rPr lang="en-US" dirty="0"/>
              <a:t>&gt; M </a:t>
            </a:r>
          </a:p>
          <a:p>
            <a:r>
              <a:rPr lang="en-US" dirty="0"/>
              <a:t>More common in adults, 5th - 7th decade </a:t>
            </a:r>
          </a:p>
          <a:p>
            <a:r>
              <a:rPr lang="en-US" dirty="0"/>
              <a:t>Equal predilection for right and left adrenal glands </a:t>
            </a:r>
          </a:p>
          <a:p>
            <a:r>
              <a:rPr lang="en-US" dirty="0"/>
              <a:t>True incidence unknown because many are not functional, estimates include 8.7% in autopsy series and 4% in radiology series (</a:t>
            </a:r>
            <a:r>
              <a:rPr lang="en-US" dirty="0" err="1">
                <a:hlinkClick r:id="rId2"/>
              </a:rPr>
              <a:t>Mol</a:t>
            </a:r>
            <a:r>
              <a:rPr lang="en-US" dirty="0">
                <a:hlinkClick r:id="rId2"/>
              </a:rPr>
              <a:t> Cell </a:t>
            </a:r>
            <a:r>
              <a:rPr lang="en-US" dirty="0" err="1">
                <a:hlinkClick r:id="rId2"/>
              </a:rPr>
              <a:t>Endocrinol</a:t>
            </a:r>
            <a:r>
              <a:rPr lang="en-US" dirty="0">
                <a:hlinkClick r:id="rId2"/>
              </a:rPr>
              <a:t> 2014;386:67</a:t>
            </a:r>
            <a:r>
              <a:rPr lang="en-US" dirty="0"/>
              <a:t>) </a:t>
            </a:r>
          </a:p>
          <a:p>
            <a:r>
              <a:rPr lang="en-US" dirty="0"/>
              <a:t>Incidence has been increasing due to increasing utilization of imaging, estimated 0.2 to 0.4% in general population (</a:t>
            </a:r>
            <a:r>
              <a:rPr lang="en-US" dirty="0" err="1">
                <a:hlinkClick r:id="rId3"/>
              </a:rPr>
              <a:t>Endocrinol</a:t>
            </a:r>
            <a:r>
              <a:rPr lang="en-US" dirty="0">
                <a:hlinkClick r:id="rId3"/>
              </a:rPr>
              <a:t> </a:t>
            </a:r>
            <a:r>
              <a:rPr lang="en-US" dirty="0" err="1">
                <a:hlinkClick r:id="rId3"/>
              </a:rPr>
              <a:t>Metab</a:t>
            </a:r>
            <a:r>
              <a:rPr lang="en-US" dirty="0">
                <a:hlinkClick r:id="rId3"/>
              </a:rPr>
              <a:t> (Seoul) 2014;29:5</a:t>
            </a:r>
            <a:r>
              <a:rPr lang="en-US" dirty="0"/>
              <a:t>) </a:t>
            </a:r>
          </a:p>
          <a:p>
            <a:r>
              <a:rPr lang="en-US" dirty="0"/>
              <a:t>Incidence increases with age, reported in &lt;1% of patients under 30 years and in up to 7% of patients over 70 years (</a:t>
            </a:r>
            <a:r>
              <a:rPr lang="en-US" dirty="0">
                <a:hlinkClick r:id="rId4"/>
              </a:rPr>
              <a:t>Indian J </a:t>
            </a:r>
            <a:r>
              <a:rPr lang="en-US" dirty="0" err="1">
                <a:hlinkClick r:id="rId4"/>
              </a:rPr>
              <a:t>Endocrinol</a:t>
            </a:r>
            <a:r>
              <a:rPr lang="en-US" dirty="0">
                <a:hlinkClick r:id="rId4"/>
              </a:rPr>
              <a:t> </a:t>
            </a:r>
            <a:r>
              <a:rPr lang="en-US" dirty="0" err="1">
                <a:hlinkClick r:id="rId4"/>
              </a:rPr>
              <a:t>Metab</a:t>
            </a:r>
            <a:r>
              <a:rPr lang="en-US" dirty="0">
                <a:hlinkClick r:id="rId4"/>
              </a:rPr>
              <a:t> 2013;17:S59</a:t>
            </a:r>
            <a:r>
              <a:rPr lang="en-US" dirty="0"/>
              <a:t>) </a:t>
            </a:r>
          </a:p>
          <a:p>
            <a:r>
              <a:rPr lang="en-US" dirty="0"/>
              <a:t>Children </a:t>
            </a:r>
          </a:p>
          <a:p>
            <a:pPr lvl="1"/>
            <a:r>
              <a:rPr lang="en-US" dirty="0"/>
              <a:t>Generally uncommon in children; only ~25 cases annually in U.S. in those &lt; 20 years (</a:t>
            </a:r>
            <a:r>
              <a:rPr lang="en-US" dirty="0" err="1">
                <a:hlinkClick r:id="rId5"/>
              </a:rPr>
              <a:t>Braz</a:t>
            </a:r>
            <a:r>
              <a:rPr lang="en-US" dirty="0">
                <a:hlinkClick r:id="rId5"/>
              </a:rPr>
              <a:t> J Med </a:t>
            </a:r>
            <a:r>
              <a:rPr lang="en-US" dirty="0" err="1">
                <a:hlinkClick r:id="rId5"/>
              </a:rPr>
              <a:t>Biol</a:t>
            </a:r>
            <a:r>
              <a:rPr lang="en-US" dirty="0">
                <a:hlinkClick r:id="rId5"/>
              </a:rPr>
              <a:t> Res 2000;33:1225</a:t>
            </a:r>
            <a:r>
              <a:rPr lang="en-US" dirty="0"/>
              <a:t>) </a:t>
            </a:r>
          </a:p>
          <a:p>
            <a:pPr lvl="1"/>
            <a:r>
              <a:rPr lang="en-US" dirty="0"/>
              <a:t>Bimodal age distribution; most commonly &lt; age 5, second peak ages 9 - 16 years </a:t>
            </a:r>
          </a:p>
          <a:p>
            <a:pPr lvl="1"/>
            <a:r>
              <a:rPr lang="en-US" dirty="0"/>
              <a:t>Incidence higher in females, M:F ratio 1:1.6 (</a:t>
            </a:r>
            <a:r>
              <a:rPr lang="en-US" dirty="0">
                <a:hlinkClick r:id="rId6"/>
              </a:rPr>
              <a:t>J </a:t>
            </a:r>
            <a:r>
              <a:rPr lang="en-US" dirty="0" err="1">
                <a:hlinkClick r:id="rId6"/>
              </a:rPr>
              <a:t>Clin</a:t>
            </a:r>
            <a:r>
              <a:rPr lang="en-US" dirty="0">
                <a:hlinkClick r:id="rId6"/>
              </a:rPr>
              <a:t> </a:t>
            </a:r>
            <a:r>
              <a:rPr lang="en-US" dirty="0" err="1">
                <a:hlinkClick r:id="rId6"/>
              </a:rPr>
              <a:t>Oncol</a:t>
            </a:r>
            <a:r>
              <a:rPr lang="en-US" dirty="0">
                <a:hlinkClick r:id="rId6"/>
              </a:rPr>
              <a:t> 2004;22:838</a:t>
            </a:r>
            <a:r>
              <a:rPr lang="en-US" dirty="0"/>
              <a:t>) </a:t>
            </a:r>
          </a:p>
          <a:p>
            <a:pPr lvl="1"/>
            <a:r>
              <a:rPr lang="en-US" dirty="0"/>
              <a:t>Higher incidence in southern Brazil, associated with specific p53 mutation (R337H TP53) </a:t>
            </a:r>
          </a:p>
          <a:p>
            <a:pPr lvl="1"/>
            <a:r>
              <a:rPr lang="en-US" dirty="0"/>
              <a:t>Associated with several genetic </a:t>
            </a:r>
            <a:r>
              <a:rPr lang="en-US" dirty="0" smtClean="0"/>
              <a:t>syndromes</a:t>
            </a:r>
          </a:p>
          <a:p>
            <a:r>
              <a:rPr lang="en-US" dirty="0"/>
              <a:t>Etiology</a:t>
            </a:r>
          </a:p>
          <a:p>
            <a:pPr lvl="1"/>
            <a:r>
              <a:rPr lang="en-US" dirty="0"/>
              <a:t>Neoplastic proliferation of adrenal cortical cells </a:t>
            </a:r>
          </a:p>
          <a:p>
            <a:pPr lvl="1"/>
            <a:r>
              <a:rPr lang="en-US" dirty="0">
                <a:latin typeface="Arial" panose="020B0604020202020204" pitchFamily="34" charset="0"/>
              </a:rPr>
              <a:t>May arise from any of the 3 layers, but </a:t>
            </a:r>
            <a:r>
              <a:rPr lang="en-US" dirty="0" err="1">
                <a:latin typeface="Arial" panose="020B0604020202020204" pitchFamily="34" charset="0"/>
              </a:rPr>
              <a:t>zona</a:t>
            </a:r>
            <a:r>
              <a:rPr lang="en-US" dirty="0">
                <a:latin typeface="Arial" panose="020B0604020202020204" pitchFamily="34" charset="0"/>
              </a:rPr>
              <a:t> </a:t>
            </a:r>
            <a:r>
              <a:rPr lang="en-US" dirty="0" err="1">
                <a:latin typeface="Arial" panose="020B0604020202020204" pitchFamily="34" charset="0"/>
              </a:rPr>
              <a:t>fasciculata</a:t>
            </a:r>
            <a:r>
              <a:rPr lang="en-US" dirty="0">
                <a:latin typeface="Arial" panose="020B0604020202020204" pitchFamily="34" charset="0"/>
              </a:rPr>
              <a:t> most common (</a:t>
            </a:r>
            <a:r>
              <a:rPr lang="en-US" dirty="0">
                <a:latin typeface="Arial" panose="020B0604020202020204" pitchFamily="34" charset="0"/>
                <a:hlinkClick r:id="rId7"/>
              </a:rPr>
              <a:t>Mod </a:t>
            </a:r>
            <a:r>
              <a:rPr lang="en-US" dirty="0" err="1">
                <a:latin typeface="Arial" panose="020B0604020202020204" pitchFamily="34" charset="0"/>
                <a:hlinkClick r:id="rId7"/>
              </a:rPr>
              <a:t>Pathol</a:t>
            </a:r>
            <a:r>
              <a:rPr lang="en-US" dirty="0">
                <a:latin typeface="Arial" panose="020B0604020202020204" pitchFamily="34" charset="0"/>
                <a:hlinkClick r:id="rId7"/>
              </a:rPr>
              <a:t> 2011;24:S58</a:t>
            </a:r>
            <a:r>
              <a:rPr lang="en-US" dirty="0">
                <a:latin typeface="Arial" panose="020B0604020202020204" pitchFamily="34" charset="0"/>
              </a:rPr>
              <a:t>) </a:t>
            </a:r>
          </a:p>
          <a:p>
            <a:pPr lvl="2"/>
            <a:endParaRPr lang="en-US" dirty="0"/>
          </a:p>
        </p:txBody>
      </p:sp>
      <p:sp>
        <p:nvSpPr>
          <p:cNvPr id="4" name="Rectangle 1"/>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7222771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a:t>
            </a:r>
            <a:r>
              <a:rPr lang="en-US" b="1" dirty="0"/>
              <a:t>adenoma </a:t>
            </a:r>
            <a:r>
              <a:rPr lang="en-US" dirty="0"/>
              <a:t>- Clinical features</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Minority </a:t>
            </a:r>
            <a:r>
              <a:rPr lang="en-US" dirty="0"/>
              <a:t>are functional, may produce a pure or mixed endocrine syndrome (from most to least common): </a:t>
            </a:r>
          </a:p>
          <a:p>
            <a:pPr lvl="1"/>
            <a:r>
              <a:rPr lang="en-US" b="1" dirty="0" err="1">
                <a:solidFill>
                  <a:srgbClr val="FF0000"/>
                </a:solidFill>
              </a:rPr>
              <a:t>Hyperaldosteronism</a:t>
            </a:r>
            <a:r>
              <a:rPr lang="en-US" b="1" dirty="0">
                <a:solidFill>
                  <a:srgbClr val="FF0000"/>
                </a:solidFill>
              </a:rPr>
              <a:t>/Conn's syndrome:</a:t>
            </a:r>
            <a:r>
              <a:rPr lang="en-US" dirty="0"/>
              <a:t> hypertension, proximal muscle weakness, headache, polyuria, tachycardia with/without palpitation, hypokalemia, </a:t>
            </a:r>
            <a:r>
              <a:rPr lang="en-US" dirty="0" err="1"/>
              <a:t>hypocalcemia</a:t>
            </a:r>
            <a:r>
              <a:rPr lang="en-US" dirty="0"/>
              <a:t> </a:t>
            </a:r>
          </a:p>
          <a:p>
            <a:pPr lvl="1"/>
            <a:r>
              <a:rPr lang="en-US" b="1" dirty="0" err="1">
                <a:solidFill>
                  <a:srgbClr val="FF0000"/>
                </a:solidFill>
              </a:rPr>
              <a:t>Hypercortisolism</a:t>
            </a:r>
            <a:r>
              <a:rPr lang="en-US" b="1" dirty="0">
                <a:solidFill>
                  <a:srgbClr val="FF0000"/>
                </a:solidFill>
              </a:rPr>
              <a:t>/Cushing's syndrome:</a:t>
            </a:r>
            <a:r>
              <a:rPr lang="en-US" dirty="0">
                <a:solidFill>
                  <a:srgbClr val="FF0000"/>
                </a:solidFill>
              </a:rPr>
              <a:t> </a:t>
            </a:r>
            <a:r>
              <a:rPr lang="en-US" dirty="0"/>
              <a:t>central obesity, moon </a:t>
            </a:r>
            <a:r>
              <a:rPr lang="en-US" dirty="0" err="1"/>
              <a:t>facies</a:t>
            </a:r>
            <a:r>
              <a:rPr lang="en-US" dirty="0"/>
              <a:t>, plethora, </a:t>
            </a:r>
            <a:r>
              <a:rPr lang="en-US" dirty="0" err="1"/>
              <a:t>striae</a:t>
            </a:r>
            <a:r>
              <a:rPr lang="en-US" dirty="0"/>
              <a:t>, thin skin, easy bruising, </a:t>
            </a:r>
            <a:r>
              <a:rPr lang="en-US" dirty="0" err="1"/>
              <a:t>hirsutism</a:t>
            </a:r>
            <a:r>
              <a:rPr lang="en-US" dirty="0"/>
              <a:t>, </a:t>
            </a:r>
            <a:r>
              <a:rPr lang="en-US" dirty="0" err="1"/>
              <a:t>telangiectasias</a:t>
            </a:r>
            <a:r>
              <a:rPr lang="en-US" dirty="0"/>
              <a:t>, hyperhidrosis </a:t>
            </a:r>
          </a:p>
          <a:p>
            <a:pPr lvl="1"/>
            <a:r>
              <a:rPr lang="en-US" b="1" dirty="0" err="1">
                <a:solidFill>
                  <a:srgbClr val="FF0000"/>
                </a:solidFill>
              </a:rPr>
              <a:t>Virilization</a:t>
            </a:r>
            <a:r>
              <a:rPr lang="en-US" b="1" dirty="0">
                <a:solidFill>
                  <a:srgbClr val="FF0000"/>
                </a:solidFill>
              </a:rPr>
              <a:t>:</a:t>
            </a:r>
            <a:r>
              <a:rPr lang="en-US" dirty="0"/>
              <a:t> </a:t>
            </a:r>
          </a:p>
          <a:p>
            <a:pPr lvl="2"/>
            <a:r>
              <a:rPr lang="en-US" dirty="0"/>
              <a:t>Females: increased muscle mass (Herculean habitus), </a:t>
            </a:r>
            <a:r>
              <a:rPr lang="en-US" dirty="0" err="1"/>
              <a:t>clitoromegaly</a:t>
            </a:r>
            <a:r>
              <a:rPr lang="en-US" dirty="0"/>
              <a:t>, facial hair, deep voice, pubic hair </a:t>
            </a:r>
          </a:p>
          <a:p>
            <a:pPr lvl="2"/>
            <a:r>
              <a:rPr lang="en-US" dirty="0"/>
              <a:t>Males: penile enlargement, pubic hair</a:t>
            </a:r>
          </a:p>
          <a:p>
            <a:pPr lvl="1"/>
            <a:r>
              <a:rPr lang="en-US" b="1" dirty="0">
                <a:solidFill>
                  <a:srgbClr val="FF0000"/>
                </a:solidFill>
              </a:rPr>
              <a:t>Feminization:</a:t>
            </a:r>
            <a:r>
              <a:rPr lang="en-US" dirty="0"/>
              <a:t> </a:t>
            </a:r>
            <a:r>
              <a:rPr lang="en-US" dirty="0" err="1"/>
              <a:t>gynecomastia</a:t>
            </a:r>
            <a:r>
              <a:rPr lang="en-US" dirty="0"/>
              <a:t>, impotence</a:t>
            </a:r>
          </a:p>
        </p:txBody>
      </p:sp>
    </p:spTree>
    <p:extLst>
      <p:ext uri="{BB962C8B-B14F-4D97-AF65-F5344CB8AC3E}">
        <p14:creationId xmlns:p14="http://schemas.microsoft.com/office/powerpoint/2010/main" val="17697355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adenoma</a:t>
            </a:r>
            <a:endParaRPr lang="en-US" b="1" dirty="0"/>
          </a:p>
        </p:txBody>
      </p:sp>
      <p:sp>
        <p:nvSpPr>
          <p:cNvPr id="3" name="Content Placeholder 2"/>
          <p:cNvSpPr>
            <a:spLocks noGrp="1"/>
          </p:cNvSpPr>
          <p:nvPr>
            <p:ph sz="half" idx="1"/>
          </p:nvPr>
        </p:nvSpPr>
        <p:spPr/>
        <p:txBody>
          <a:bodyPr>
            <a:normAutofit fontScale="70000" lnSpcReduction="20000"/>
          </a:bodyPr>
          <a:lstStyle/>
          <a:p>
            <a:r>
              <a:rPr lang="en-US" dirty="0"/>
              <a:t>Radiology description</a:t>
            </a:r>
          </a:p>
          <a:p>
            <a:r>
              <a:rPr lang="en-US" b="1" dirty="0"/>
              <a:t>Computed tomography (CT):</a:t>
            </a:r>
            <a:r>
              <a:rPr lang="en-US" dirty="0"/>
              <a:t> </a:t>
            </a:r>
          </a:p>
          <a:p>
            <a:pPr lvl="1"/>
            <a:r>
              <a:rPr lang="en-US" dirty="0"/>
              <a:t>Rounded, well delineated borders, homogeneous, clear separation from and no extension into surrounding structures, decreased attenuation compared to uninvolved adrenal parenchyma on non-contrast CT (≤10 HU), contrast enhancing (</a:t>
            </a:r>
            <a:r>
              <a:rPr lang="en-US" dirty="0" err="1">
                <a:hlinkClick r:id="rId2"/>
              </a:rPr>
              <a:t>Theranostics</a:t>
            </a:r>
            <a:r>
              <a:rPr lang="en-US" dirty="0">
                <a:hlinkClick r:id="rId2"/>
              </a:rPr>
              <a:t> 2012;2:516</a:t>
            </a:r>
            <a:r>
              <a:rPr lang="en-US" dirty="0"/>
              <a:t>)</a:t>
            </a:r>
          </a:p>
          <a:p>
            <a:r>
              <a:rPr lang="en-US" b="1" dirty="0"/>
              <a:t>Magnetic resonance imagining (MRI):</a:t>
            </a:r>
            <a:r>
              <a:rPr lang="en-US" dirty="0"/>
              <a:t> </a:t>
            </a:r>
          </a:p>
          <a:p>
            <a:pPr lvl="1"/>
            <a:r>
              <a:rPr lang="en-US" dirty="0"/>
              <a:t>Used to visualize microscopic fat (favoring ACA), "chemical shift" phenomenon (increased "in phase" signal intensity, decreased "out of phase" signal) (</a:t>
            </a:r>
            <a:r>
              <a:rPr lang="en-US" dirty="0" err="1">
                <a:hlinkClick r:id="rId2"/>
              </a:rPr>
              <a:t>Theranostics</a:t>
            </a:r>
            <a:r>
              <a:rPr lang="en-US" dirty="0">
                <a:hlinkClick r:id="rId2"/>
              </a:rPr>
              <a:t> 2012;2:516</a:t>
            </a:r>
            <a:r>
              <a:rPr lang="en-US" dirty="0"/>
              <a:t>)</a:t>
            </a:r>
          </a:p>
          <a:p>
            <a:r>
              <a:rPr lang="en-US" b="1" dirty="0"/>
              <a:t>18FDG-PET:</a:t>
            </a:r>
            <a:r>
              <a:rPr lang="en-US" dirty="0"/>
              <a:t> </a:t>
            </a:r>
          </a:p>
          <a:p>
            <a:pPr lvl="1"/>
            <a:r>
              <a:rPr lang="en-US" dirty="0"/>
              <a:t>Malignant lesions have greater 18FDG uptake than liver (</a:t>
            </a:r>
            <a:r>
              <a:rPr lang="en-US" dirty="0" err="1">
                <a:hlinkClick r:id="rId2"/>
              </a:rPr>
              <a:t>Theranostics</a:t>
            </a:r>
            <a:r>
              <a:rPr lang="en-US" dirty="0">
                <a:hlinkClick r:id="rId2"/>
              </a:rPr>
              <a:t> 2012;2:516</a:t>
            </a:r>
            <a:r>
              <a:rPr lang="en-US" dirty="0"/>
              <a:t>)</a:t>
            </a:r>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548270" y="1686652"/>
            <a:ext cx="5004494" cy="4114800"/>
          </a:xfrm>
        </p:spPr>
      </p:pic>
    </p:spTree>
    <p:extLst>
      <p:ext uri="{BB962C8B-B14F-4D97-AF65-F5344CB8AC3E}">
        <p14:creationId xmlns:p14="http://schemas.microsoft.com/office/powerpoint/2010/main" val="391966836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a:t>
            </a:r>
            <a:r>
              <a:rPr lang="en-US" b="1" dirty="0"/>
              <a:t>adenoma </a:t>
            </a:r>
            <a:r>
              <a:rPr lang="en-US" dirty="0"/>
              <a:t>- Gross description</a:t>
            </a:r>
            <a:br>
              <a:rPr lang="en-US" dirty="0"/>
            </a:br>
            <a:endParaRPr lang="en-US" dirty="0"/>
          </a:p>
        </p:txBody>
      </p:sp>
      <p:sp>
        <p:nvSpPr>
          <p:cNvPr id="4" name="Content Placeholder 3"/>
          <p:cNvSpPr>
            <a:spLocks noGrp="1"/>
          </p:cNvSpPr>
          <p:nvPr>
            <p:ph sz="half" idx="1"/>
          </p:nvPr>
        </p:nvSpPr>
        <p:spPr/>
        <p:txBody>
          <a:bodyPr>
            <a:normAutofit fontScale="92500" lnSpcReduction="10000"/>
          </a:bodyPr>
          <a:lstStyle/>
          <a:p>
            <a:r>
              <a:rPr lang="en-US" dirty="0" smtClean="0"/>
              <a:t>Weight </a:t>
            </a:r>
            <a:r>
              <a:rPr lang="en-US" dirty="0"/>
              <a:t>usually &lt; 50 grams (in pediatric patients may weight up to 500 grams) </a:t>
            </a:r>
            <a:r>
              <a:rPr lang="en-US" sz="2200" dirty="0"/>
              <a:t>(</a:t>
            </a:r>
            <a:r>
              <a:rPr lang="en-US" sz="2200" dirty="0">
                <a:hlinkClick r:id="rId2"/>
              </a:rPr>
              <a:t>Mod </a:t>
            </a:r>
            <a:r>
              <a:rPr lang="en-US" sz="2200" dirty="0" err="1">
                <a:hlinkClick r:id="rId2"/>
              </a:rPr>
              <a:t>Pathol</a:t>
            </a:r>
            <a:r>
              <a:rPr lang="en-US" sz="2200" dirty="0">
                <a:hlinkClick r:id="rId2"/>
              </a:rPr>
              <a:t> 2011;24:S58</a:t>
            </a:r>
            <a:r>
              <a:rPr lang="en-US" sz="2200" dirty="0"/>
              <a:t>) </a:t>
            </a:r>
          </a:p>
          <a:p>
            <a:r>
              <a:rPr lang="en-US" dirty="0"/>
              <a:t>Size usually &lt; 5 cm </a:t>
            </a:r>
          </a:p>
          <a:p>
            <a:r>
              <a:rPr lang="en-US" dirty="0"/>
              <a:t>Unilateral, solitary, golden yellow </a:t>
            </a:r>
          </a:p>
          <a:p>
            <a:r>
              <a:rPr lang="en-US" dirty="0"/>
              <a:t>May have focal dark areas corresponding with hemorrhage, lipid depletion, increased </a:t>
            </a:r>
            <a:r>
              <a:rPr lang="en-US" dirty="0" err="1"/>
              <a:t>lipofuscin</a:t>
            </a:r>
            <a:r>
              <a:rPr lang="en-US" dirty="0"/>
              <a:t> </a:t>
            </a:r>
          </a:p>
          <a:p>
            <a:r>
              <a:rPr lang="en-US" dirty="0"/>
              <a:t>Functional adenoma may result in atrophy of </a:t>
            </a:r>
            <a:r>
              <a:rPr lang="en-US" dirty="0" err="1"/>
              <a:t>ipsilateral</a:t>
            </a:r>
            <a:r>
              <a:rPr lang="en-US" dirty="0"/>
              <a:t> or contralateral adrenal cortex </a:t>
            </a:r>
          </a:p>
          <a:p>
            <a:endParaRPr lang="en-US" dirty="0"/>
          </a:p>
        </p:txBody>
      </p:sp>
      <p:pic>
        <p:nvPicPr>
          <p:cNvPr id="8" name="Content Placeholder 7"/>
          <p:cNvPicPr>
            <a:picLocks noGrp="1" noChangeAspect="1"/>
          </p:cNvPicPr>
          <p:nvPr>
            <p:ph sz="half" idx="2"/>
          </p:nvPr>
        </p:nvPicPr>
        <p:blipFill>
          <a:blip r:embed="rId3"/>
          <a:stretch>
            <a:fillRect/>
          </a:stretch>
        </p:blipFill>
        <p:spPr>
          <a:xfrm>
            <a:off x="6338036" y="1825625"/>
            <a:ext cx="4849928" cy="4351338"/>
          </a:xfrm>
          <a:prstGeom prst="rect">
            <a:avLst/>
          </a:prstGeom>
        </p:spPr>
      </p:pic>
    </p:spTree>
    <p:extLst>
      <p:ext uri="{BB962C8B-B14F-4D97-AF65-F5344CB8AC3E}">
        <p14:creationId xmlns:p14="http://schemas.microsoft.com/office/powerpoint/2010/main" val="262030340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Adrenal </a:t>
            </a:r>
            <a:r>
              <a:rPr lang="en-US" sz="3600" b="1" dirty="0"/>
              <a:t>adenoma </a:t>
            </a:r>
            <a:r>
              <a:rPr lang="en-US" sz="3600" dirty="0"/>
              <a:t>- Microscopic (histologic) description</a:t>
            </a:r>
            <a:br>
              <a:rPr lang="en-US" sz="3600" dirty="0"/>
            </a:br>
            <a:endParaRPr lang="en-US" sz="3600" dirty="0"/>
          </a:p>
        </p:txBody>
      </p:sp>
      <p:sp>
        <p:nvSpPr>
          <p:cNvPr id="4" name="Content Placeholder 3"/>
          <p:cNvSpPr>
            <a:spLocks noGrp="1"/>
          </p:cNvSpPr>
          <p:nvPr>
            <p:ph sz="half" idx="1"/>
          </p:nvPr>
        </p:nvSpPr>
        <p:spPr/>
        <p:txBody>
          <a:bodyPr>
            <a:normAutofit fontScale="92500" lnSpcReduction="10000"/>
          </a:bodyPr>
          <a:lstStyle/>
          <a:p>
            <a:r>
              <a:rPr lang="en-US" dirty="0" smtClean="0"/>
              <a:t>In </a:t>
            </a:r>
            <a:r>
              <a:rPr lang="en-US" dirty="0"/>
              <a:t>comparison to surrounding adrenal gland, adenoma cells are larger with different cytoplasm, increased variation in nuclear size </a:t>
            </a:r>
          </a:p>
          <a:p>
            <a:r>
              <a:rPr lang="en-US" dirty="0"/>
              <a:t>Distinct cell borders, cells have abundant foamy cytoplasm reminiscent of </a:t>
            </a:r>
            <a:r>
              <a:rPr lang="en-US" dirty="0" err="1"/>
              <a:t>zona</a:t>
            </a:r>
            <a:r>
              <a:rPr lang="en-US" dirty="0"/>
              <a:t> </a:t>
            </a:r>
            <a:r>
              <a:rPr lang="en-US" dirty="0" err="1"/>
              <a:t>fasciculata</a:t>
            </a:r>
            <a:r>
              <a:rPr lang="en-US" dirty="0"/>
              <a:t> </a:t>
            </a:r>
          </a:p>
          <a:p>
            <a:r>
              <a:rPr lang="en-US" dirty="0"/>
              <a:t>Balloon cells: clusters of cells with enlarged lipid-rich cytoplasm (seen in Cushing syndrome) </a:t>
            </a:r>
          </a:p>
          <a:p>
            <a:r>
              <a:rPr lang="en-US" b="1" dirty="0"/>
              <a:t>Histologic variants:</a:t>
            </a:r>
            <a:r>
              <a:rPr lang="en-US" dirty="0"/>
              <a:t> </a:t>
            </a:r>
            <a:r>
              <a:rPr lang="en-US" dirty="0" err="1"/>
              <a:t>oncocytic</a:t>
            </a:r>
            <a:r>
              <a:rPr lang="en-US" dirty="0"/>
              <a:t>, </a:t>
            </a:r>
            <a:r>
              <a:rPr lang="en-US" dirty="0" err="1"/>
              <a:t>myxoid</a:t>
            </a:r>
            <a:r>
              <a:rPr lang="en-US" dirty="0"/>
              <a:t> </a:t>
            </a:r>
          </a:p>
        </p:txBody>
      </p:sp>
      <p:pic>
        <p:nvPicPr>
          <p:cNvPr id="6" name="Content Placeholder 5"/>
          <p:cNvPicPr>
            <a:picLocks noGrp="1" noChangeAspect="1"/>
          </p:cNvPicPr>
          <p:nvPr>
            <p:ph sz="half" idx="2"/>
          </p:nvPr>
        </p:nvPicPr>
        <p:blipFill>
          <a:blip r:embed="rId2"/>
          <a:stretch>
            <a:fillRect/>
          </a:stretch>
        </p:blipFill>
        <p:spPr>
          <a:xfrm>
            <a:off x="6172200" y="2178719"/>
            <a:ext cx="5181600" cy="3645149"/>
          </a:xfrm>
          <a:prstGeom prst="rect">
            <a:avLst/>
          </a:prstGeom>
        </p:spPr>
      </p:pic>
    </p:spTree>
    <p:extLst>
      <p:ext uri="{BB962C8B-B14F-4D97-AF65-F5344CB8AC3E}">
        <p14:creationId xmlns:p14="http://schemas.microsoft.com/office/powerpoint/2010/main" val="67143237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a:t>
            </a:r>
            <a:r>
              <a:rPr lang="en-US" b="1" dirty="0"/>
              <a:t>adenoma </a:t>
            </a:r>
            <a:r>
              <a:rPr lang="en-US" dirty="0"/>
              <a:t>- Cytology description</a:t>
            </a:r>
            <a:br>
              <a:rPr lang="en-US" dirty="0"/>
            </a:br>
            <a:endParaRPr lang="en-US" dirty="0"/>
          </a:p>
        </p:txBody>
      </p:sp>
      <p:sp>
        <p:nvSpPr>
          <p:cNvPr id="3" name="Content Placeholder 2"/>
          <p:cNvSpPr>
            <a:spLocks noGrp="1"/>
          </p:cNvSpPr>
          <p:nvPr>
            <p:ph idx="1"/>
          </p:nvPr>
        </p:nvSpPr>
        <p:spPr/>
        <p:txBody>
          <a:bodyPr>
            <a:normAutofit/>
          </a:bodyPr>
          <a:lstStyle/>
          <a:p>
            <a:r>
              <a:rPr lang="en-US" dirty="0" smtClean="0"/>
              <a:t>Difficult </a:t>
            </a:r>
            <a:r>
              <a:rPr lang="en-US" dirty="0"/>
              <a:t>to impossible to distinguish from unremarkable adrenal cortex </a:t>
            </a:r>
            <a:r>
              <a:rPr lang="en-US" sz="2000" dirty="0"/>
              <a:t>(</a:t>
            </a:r>
            <a:r>
              <a:rPr lang="en-US" sz="2000" dirty="0" err="1">
                <a:hlinkClick r:id="rId2"/>
              </a:rPr>
              <a:t>Diagn</a:t>
            </a:r>
            <a:r>
              <a:rPr lang="en-US" sz="2000" dirty="0">
                <a:hlinkClick r:id="rId2"/>
              </a:rPr>
              <a:t> </a:t>
            </a:r>
            <a:r>
              <a:rPr lang="en-US" sz="2000" dirty="0" err="1">
                <a:hlinkClick r:id="rId2"/>
              </a:rPr>
              <a:t>Cytopathol</a:t>
            </a:r>
            <a:r>
              <a:rPr lang="en-US" sz="2000" dirty="0">
                <a:hlinkClick r:id="rId2"/>
              </a:rPr>
              <a:t> 2005;33:26</a:t>
            </a:r>
            <a:r>
              <a:rPr lang="en-US" sz="2000" dirty="0"/>
              <a:t>) </a:t>
            </a:r>
          </a:p>
          <a:p>
            <a:r>
              <a:rPr lang="en-US" dirty="0"/>
              <a:t>Cellularity varies, generally loose clusters of large cells </a:t>
            </a:r>
            <a:r>
              <a:rPr lang="en-US" sz="2000" dirty="0"/>
              <a:t>(</a:t>
            </a:r>
            <a:r>
              <a:rPr lang="en-US" sz="2000" dirty="0" err="1">
                <a:hlinkClick r:id="rId2"/>
              </a:rPr>
              <a:t>Diagn</a:t>
            </a:r>
            <a:r>
              <a:rPr lang="en-US" sz="2000" dirty="0">
                <a:hlinkClick r:id="rId2"/>
              </a:rPr>
              <a:t> </a:t>
            </a:r>
            <a:r>
              <a:rPr lang="en-US" sz="2000" dirty="0" err="1">
                <a:hlinkClick r:id="rId2"/>
              </a:rPr>
              <a:t>Cytopathol</a:t>
            </a:r>
            <a:r>
              <a:rPr lang="en-US" sz="2000" dirty="0">
                <a:hlinkClick r:id="rId2"/>
              </a:rPr>
              <a:t> 2005;33:26</a:t>
            </a:r>
            <a:r>
              <a:rPr lang="en-US" sz="2000" dirty="0"/>
              <a:t>, </a:t>
            </a:r>
            <a:r>
              <a:rPr lang="en-US" sz="2000" dirty="0" err="1">
                <a:hlinkClick r:id="rId3"/>
              </a:rPr>
              <a:t>Diagn</a:t>
            </a:r>
            <a:r>
              <a:rPr lang="en-US" sz="2000" dirty="0">
                <a:hlinkClick r:id="rId3"/>
              </a:rPr>
              <a:t> </a:t>
            </a:r>
            <a:r>
              <a:rPr lang="en-US" sz="2000" dirty="0" err="1">
                <a:hlinkClick r:id="rId3"/>
              </a:rPr>
              <a:t>Cytopathol</a:t>
            </a:r>
            <a:r>
              <a:rPr lang="en-US" sz="2000" dirty="0">
                <a:hlinkClick r:id="rId3"/>
              </a:rPr>
              <a:t> 1996;14:126</a:t>
            </a:r>
            <a:r>
              <a:rPr lang="en-US" sz="2000" dirty="0"/>
              <a:t>) </a:t>
            </a:r>
          </a:p>
          <a:p>
            <a:r>
              <a:rPr lang="en-US" dirty="0"/>
              <a:t>Foamy / vacuolated cytoplasm </a:t>
            </a:r>
            <a:r>
              <a:rPr lang="en-US" sz="2000" dirty="0"/>
              <a:t>(</a:t>
            </a:r>
            <a:r>
              <a:rPr lang="en-US" sz="2000" dirty="0" err="1">
                <a:hlinkClick r:id="rId2"/>
              </a:rPr>
              <a:t>Diagn</a:t>
            </a:r>
            <a:r>
              <a:rPr lang="en-US" sz="2000" dirty="0">
                <a:hlinkClick r:id="rId2"/>
              </a:rPr>
              <a:t> </a:t>
            </a:r>
            <a:r>
              <a:rPr lang="en-US" sz="2000" dirty="0" err="1">
                <a:hlinkClick r:id="rId2"/>
              </a:rPr>
              <a:t>Cytopathol</a:t>
            </a:r>
            <a:r>
              <a:rPr lang="en-US" sz="2000" dirty="0">
                <a:hlinkClick r:id="rId2"/>
              </a:rPr>
              <a:t> 2005;33:26</a:t>
            </a:r>
            <a:r>
              <a:rPr lang="en-US" sz="2000" dirty="0"/>
              <a:t>, </a:t>
            </a:r>
            <a:r>
              <a:rPr lang="en-US" sz="2000" dirty="0" err="1">
                <a:hlinkClick r:id="rId3"/>
              </a:rPr>
              <a:t>Diagn</a:t>
            </a:r>
            <a:r>
              <a:rPr lang="en-US" sz="2000" dirty="0">
                <a:hlinkClick r:id="rId3"/>
              </a:rPr>
              <a:t> </a:t>
            </a:r>
            <a:r>
              <a:rPr lang="en-US" sz="2000" dirty="0" err="1">
                <a:hlinkClick r:id="rId3"/>
              </a:rPr>
              <a:t>Cytopathol</a:t>
            </a:r>
            <a:r>
              <a:rPr lang="en-US" sz="2000" dirty="0">
                <a:hlinkClick r:id="rId3"/>
              </a:rPr>
              <a:t> 1996;14:126</a:t>
            </a:r>
            <a:r>
              <a:rPr lang="en-US" sz="2000" dirty="0"/>
              <a:t>) </a:t>
            </a:r>
          </a:p>
          <a:p>
            <a:r>
              <a:rPr lang="en-US" dirty="0"/>
              <a:t>Round to oval nuclei with smooth contours, may have naked nuclei, variation in nuclear size / shape has little significance </a:t>
            </a:r>
            <a:r>
              <a:rPr lang="en-US" sz="2000" dirty="0"/>
              <a:t>(</a:t>
            </a:r>
            <a:r>
              <a:rPr lang="en-US" sz="2000" dirty="0" err="1">
                <a:hlinkClick r:id="rId2"/>
              </a:rPr>
              <a:t>Diagn</a:t>
            </a:r>
            <a:r>
              <a:rPr lang="en-US" sz="2000" dirty="0">
                <a:hlinkClick r:id="rId2"/>
              </a:rPr>
              <a:t> </a:t>
            </a:r>
            <a:r>
              <a:rPr lang="en-US" sz="2000" dirty="0" err="1">
                <a:hlinkClick r:id="rId2"/>
              </a:rPr>
              <a:t>Cytopathol</a:t>
            </a:r>
            <a:r>
              <a:rPr lang="en-US" sz="2000" dirty="0">
                <a:hlinkClick r:id="rId2"/>
              </a:rPr>
              <a:t> 2005;33:26</a:t>
            </a:r>
            <a:r>
              <a:rPr lang="en-US" sz="2000" dirty="0"/>
              <a:t>, </a:t>
            </a:r>
            <a:r>
              <a:rPr lang="en-US" sz="2000" dirty="0" err="1">
                <a:hlinkClick r:id="rId3"/>
              </a:rPr>
              <a:t>Diagn</a:t>
            </a:r>
            <a:r>
              <a:rPr lang="en-US" sz="2000" dirty="0">
                <a:hlinkClick r:id="rId3"/>
              </a:rPr>
              <a:t> </a:t>
            </a:r>
            <a:r>
              <a:rPr lang="en-US" sz="2000" dirty="0" err="1">
                <a:hlinkClick r:id="rId3"/>
              </a:rPr>
              <a:t>Cytopathol</a:t>
            </a:r>
            <a:r>
              <a:rPr lang="en-US" sz="2000" dirty="0">
                <a:hlinkClick r:id="rId3"/>
              </a:rPr>
              <a:t> 1996;14:126</a:t>
            </a:r>
            <a:r>
              <a:rPr lang="en-US" sz="2000" dirty="0"/>
              <a:t>) </a:t>
            </a:r>
          </a:p>
        </p:txBody>
      </p:sp>
    </p:spTree>
    <p:extLst>
      <p:ext uri="{BB962C8B-B14F-4D97-AF65-F5344CB8AC3E}">
        <p14:creationId xmlns:p14="http://schemas.microsoft.com/office/powerpoint/2010/main" val="230470305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Adrenal adenoma </a:t>
            </a:r>
            <a:r>
              <a:rPr lang="en-US" dirty="0" smtClean="0"/>
              <a:t>- </a:t>
            </a:r>
            <a:r>
              <a:rPr lang="en-US" dirty="0" err="1" smtClean="0"/>
              <a:t>Immunohystochemistry</a:t>
            </a:r>
            <a:endParaRPr lang="en-US" dirty="0"/>
          </a:p>
        </p:txBody>
      </p:sp>
      <p:sp>
        <p:nvSpPr>
          <p:cNvPr id="3" name="Content Placeholder 2"/>
          <p:cNvSpPr>
            <a:spLocks noGrp="1"/>
          </p:cNvSpPr>
          <p:nvPr>
            <p:ph idx="1"/>
          </p:nvPr>
        </p:nvSpPr>
        <p:spPr/>
        <p:txBody>
          <a:bodyPr>
            <a:normAutofit/>
          </a:bodyPr>
          <a:lstStyle/>
          <a:p>
            <a:r>
              <a:rPr lang="en-US" b="1" dirty="0">
                <a:solidFill>
                  <a:srgbClr val="FF0000"/>
                </a:solidFill>
              </a:rPr>
              <a:t>Positive stains</a:t>
            </a:r>
          </a:p>
          <a:p>
            <a:pPr lvl="1"/>
            <a:r>
              <a:rPr lang="en-US" b="1" dirty="0"/>
              <a:t>Usually positive:</a:t>
            </a:r>
            <a:r>
              <a:rPr lang="en-US" dirty="0"/>
              <a:t> </a:t>
            </a:r>
            <a:r>
              <a:rPr lang="el-GR" dirty="0">
                <a:hlinkClick r:id="rId2"/>
              </a:rPr>
              <a:t>α-</a:t>
            </a:r>
            <a:r>
              <a:rPr lang="en-US" dirty="0" err="1">
                <a:hlinkClick r:id="rId2"/>
              </a:rPr>
              <a:t>inhibin</a:t>
            </a:r>
            <a:r>
              <a:rPr lang="en-US" dirty="0"/>
              <a:t>, </a:t>
            </a:r>
            <a:r>
              <a:rPr lang="en-US" dirty="0" err="1">
                <a:hlinkClick r:id="rId3"/>
              </a:rPr>
              <a:t>MelanA</a:t>
            </a:r>
            <a:r>
              <a:rPr lang="en-US" dirty="0">
                <a:hlinkClick r:id="rId3"/>
              </a:rPr>
              <a:t> / Mart1</a:t>
            </a:r>
            <a:r>
              <a:rPr lang="en-US" dirty="0"/>
              <a:t>, </a:t>
            </a:r>
            <a:r>
              <a:rPr lang="en-US" dirty="0" err="1">
                <a:hlinkClick r:id="rId4"/>
              </a:rPr>
              <a:t>steroidogenic</a:t>
            </a:r>
            <a:r>
              <a:rPr lang="en-US" dirty="0">
                <a:hlinkClick r:id="rId4"/>
              </a:rPr>
              <a:t> factor-1 (SF-1)</a:t>
            </a:r>
            <a:r>
              <a:rPr lang="en-US" dirty="0"/>
              <a:t>, </a:t>
            </a:r>
            <a:r>
              <a:rPr lang="en-US" dirty="0" err="1">
                <a:hlinkClick r:id="rId5"/>
              </a:rPr>
              <a:t>calretinin</a:t>
            </a:r>
            <a:r>
              <a:rPr lang="en-US" dirty="0"/>
              <a:t>, </a:t>
            </a:r>
            <a:r>
              <a:rPr lang="en-US" dirty="0">
                <a:hlinkClick r:id="rId6"/>
              </a:rPr>
              <a:t>Oil Red O</a:t>
            </a:r>
            <a:r>
              <a:rPr lang="en-US" dirty="0"/>
              <a:t> (fresh frozen tumor, highlights </a:t>
            </a:r>
            <a:r>
              <a:rPr lang="en-US" dirty="0" err="1"/>
              <a:t>intracytoplasmic</a:t>
            </a:r>
            <a:r>
              <a:rPr lang="en-US" dirty="0"/>
              <a:t> lipid), </a:t>
            </a:r>
            <a:r>
              <a:rPr lang="en-US" dirty="0">
                <a:hlinkClick r:id="rId7"/>
              </a:rPr>
              <a:t>BCL2</a:t>
            </a:r>
            <a:r>
              <a:rPr lang="en-US" dirty="0"/>
              <a:t> </a:t>
            </a:r>
            <a:r>
              <a:rPr lang="en-US" sz="1800" dirty="0"/>
              <a:t>(</a:t>
            </a:r>
            <a:r>
              <a:rPr lang="en-US" sz="1800" dirty="0">
                <a:hlinkClick r:id="rId8"/>
              </a:rPr>
              <a:t>Mod </a:t>
            </a:r>
            <a:r>
              <a:rPr lang="en-US" sz="1800" dirty="0" err="1">
                <a:hlinkClick r:id="rId8"/>
              </a:rPr>
              <a:t>Pathol</a:t>
            </a:r>
            <a:r>
              <a:rPr lang="en-US" sz="1800" dirty="0">
                <a:hlinkClick r:id="rId8"/>
              </a:rPr>
              <a:t> 1998;11:716</a:t>
            </a:r>
            <a:r>
              <a:rPr lang="en-US" sz="1800" dirty="0"/>
              <a:t>), </a:t>
            </a:r>
            <a:r>
              <a:rPr lang="en-US" sz="1800" dirty="0">
                <a:hlinkClick r:id="rId9"/>
              </a:rPr>
              <a:t>D2-40</a:t>
            </a:r>
            <a:r>
              <a:rPr lang="en-US" sz="1800" dirty="0"/>
              <a:t> (</a:t>
            </a:r>
            <a:r>
              <a:rPr lang="en-US" sz="1800" dirty="0">
                <a:hlinkClick r:id="rId10"/>
              </a:rPr>
              <a:t>J </a:t>
            </a:r>
            <a:r>
              <a:rPr lang="en-US" sz="1800" dirty="0" err="1">
                <a:hlinkClick r:id="rId10"/>
              </a:rPr>
              <a:t>Clin</a:t>
            </a:r>
            <a:r>
              <a:rPr lang="en-US" sz="1800" dirty="0">
                <a:hlinkClick r:id="rId10"/>
              </a:rPr>
              <a:t> </a:t>
            </a:r>
            <a:r>
              <a:rPr lang="en-US" sz="1800" dirty="0" err="1">
                <a:hlinkClick r:id="rId10"/>
              </a:rPr>
              <a:t>Pathol</a:t>
            </a:r>
            <a:r>
              <a:rPr lang="en-US" sz="1800" dirty="0">
                <a:hlinkClick r:id="rId10"/>
              </a:rPr>
              <a:t> 2008;61:293</a:t>
            </a:r>
            <a:r>
              <a:rPr lang="en-US" sz="1800" dirty="0"/>
              <a:t>) </a:t>
            </a:r>
          </a:p>
          <a:p>
            <a:r>
              <a:rPr lang="en-US" b="1" dirty="0">
                <a:solidFill>
                  <a:srgbClr val="FF0000"/>
                </a:solidFill>
              </a:rPr>
              <a:t>Negative stains</a:t>
            </a:r>
          </a:p>
          <a:p>
            <a:pPr lvl="1"/>
            <a:r>
              <a:rPr lang="en-US" dirty="0">
                <a:hlinkClick r:id="rId11"/>
              </a:rPr>
              <a:t>EMA</a:t>
            </a:r>
            <a:r>
              <a:rPr lang="en-US" dirty="0"/>
              <a:t>, </a:t>
            </a:r>
            <a:r>
              <a:rPr lang="en-US" dirty="0">
                <a:hlinkClick r:id="rId12"/>
              </a:rPr>
              <a:t>CEA</a:t>
            </a:r>
            <a:r>
              <a:rPr lang="en-US" dirty="0"/>
              <a:t>, </a:t>
            </a:r>
            <a:r>
              <a:rPr lang="en-US" dirty="0">
                <a:hlinkClick r:id="rId13"/>
              </a:rPr>
              <a:t>B72.3</a:t>
            </a:r>
            <a:r>
              <a:rPr lang="en-US" dirty="0"/>
              <a:t>, </a:t>
            </a:r>
            <a:r>
              <a:rPr lang="en-US" dirty="0">
                <a:hlinkClick r:id="rId14"/>
              </a:rPr>
              <a:t>S100</a:t>
            </a:r>
            <a:r>
              <a:rPr lang="en-US" dirty="0"/>
              <a:t>, </a:t>
            </a:r>
            <a:r>
              <a:rPr lang="en-US" dirty="0" err="1">
                <a:hlinkClick r:id="rId15"/>
              </a:rPr>
              <a:t>chromogranin</a:t>
            </a:r>
            <a:r>
              <a:rPr lang="en-US" dirty="0"/>
              <a:t> (stains adrenal medulla), </a:t>
            </a:r>
            <a:r>
              <a:rPr lang="en-US" dirty="0" err="1">
                <a:hlinkClick r:id="rId16"/>
              </a:rPr>
              <a:t>vimentin</a:t>
            </a:r>
            <a:r>
              <a:rPr lang="en-US" dirty="0"/>
              <a:t>, </a:t>
            </a:r>
            <a:r>
              <a:rPr lang="en-US" dirty="0">
                <a:hlinkClick r:id="rId17"/>
              </a:rPr>
              <a:t>carbonic anhydrase IX (CAIX)</a:t>
            </a:r>
            <a:r>
              <a:rPr lang="en-US" dirty="0"/>
              <a:t> </a:t>
            </a:r>
          </a:p>
          <a:p>
            <a:pPr lvl="1"/>
            <a:r>
              <a:rPr lang="en-US" b="1" dirty="0"/>
              <a:t>Usually negative:</a:t>
            </a:r>
            <a:r>
              <a:rPr lang="en-US" dirty="0"/>
              <a:t> </a:t>
            </a:r>
            <a:r>
              <a:rPr lang="en-US" dirty="0" err="1">
                <a:hlinkClick r:id="rId18"/>
              </a:rPr>
              <a:t>synaptophysin</a:t>
            </a:r>
            <a:r>
              <a:rPr lang="en-US" dirty="0"/>
              <a:t>, </a:t>
            </a:r>
            <a:r>
              <a:rPr lang="en-US" dirty="0">
                <a:hlinkClick r:id="rId19"/>
              </a:rPr>
              <a:t>neuron specific </a:t>
            </a:r>
            <a:r>
              <a:rPr lang="en-US" dirty="0" err="1">
                <a:hlinkClick r:id="rId19"/>
              </a:rPr>
              <a:t>enolase</a:t>
            </a:r>
            <a:r>
              <a:rPr lang="en-US" dirty="0">
                <a:hlinkClick r:id="rId19"/>
              </a:rPr>
              <a:t> (NSE)</a:t>
            </a:r>
            <a:r>
              <a:rPr lang="en-US" dirty="0"/>
              <a:t>, low molecular weight </a:t>
            </a:r>
            <a:r>
              <a:rPr lang="en-US" dirty="0">
                <a:hlinkClick r:id="rId20"/>
              </a:rPr>
              <a:t>cytokeratin</a:t>
            </a:r>
            <a:r>
              <a:rPr lang="en-US" dirty="0"/>
              <a:t> (</a:t>
            </a:r>
            <a:r>
              <a:rPr lang="en-US" dirty="0">
                <a:hlinkClick r:id="rId21"/>
              </a:rPr>
              <a:t>AE1 / AE3</a:t>
            </a:r>
            <a:r>
              <a:rPr lang="en-US" dirty="0"/>
              <a:t>, </a:t>
            </a:r>
            <a:r>
              <a:rPr lang="en-US" dirty="0">
                <a:hlinkClick r:id="rId22"/>
              </a:rPr>
              <a:t>CAM 5.2</a:t>
            </a:r>
            <a:r>
              <a:rPr lang="en-US" dirty="0"/>
              <a:t>) </a:t>
            </a:r>
          </a:p>
          <a:p>
            <a:pPr lvl="1"/>
            <a:r>
              <a:rPr lang="en-US" dirty="0"/>
              <a:t>Low </a:t>
            </a:r>
            <a:r>
              <a:rPr lang="en-US" dirty="0">
                <a:hlinkClick r:id="rId23"/>
              </a:rPr>
              <a:t>Ki67</a:t>
            </a:r>
            <a:r>
              <a:rPr lang="en-US" dirty="0"/>
              <a:t> index (usually &lt; 5%) </a:t>
            </a:r>
          </a:p>
        </p:txBody>
      </p:sp>
    </p:spTree>
    <p:extLst>
      <p:ext uri="{BB962C8B-B14F-4D97-AF65-F5344CB8AC3E}">
        <p14:creationId xmlns:p14="http://schemas.microsoft.com/office/powerpoint/2010/main" val="18909993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Thyroid cancer </a:t>
            </a:r>
            <a:endParaRPr lang="en-US" b="1" dirty="0"/>
          </a:p>
        </p:txBody>
      </p:sp>
      <p:sp>
        <p:nvSpPr>
          <p:cNvPr id="3" name="Content Placeholder 2"/>
          <p:cNvSpPr>
            <a:spLocks noGrp="1"/>
          </p:cNvSpPr>
          <p:nvPr>
            <p:ph idx="1"/>
          </p:nvPr>
        </p:nvSpPr>
        <p:spPr/>
        <p:txBody>
          <a:bodyPr>
            <a:normAutofit/>
          </a:bodyPr>
          <a:lstStyle/>
          <a:p>
            <a:r>
              <a:rPr lang="en-US" dirty="0" smtClean="0"/>
              <a:t>It </a:t>
            </a:r>
            <a:r>
              <a:rPr lang="en-US" dirty="0"/>
              <a:t>is a growth of cells that starts in the thyroid. The thyroid is a butterfly-shaped gland located at the base of the neck, just below the Adam's apple. The thyroid produces hormones that regulate heart rate, blood pressure, body temperature and weight.</a:t>
            </a:r>
          </a:p>
          <a:p>
            <a:r>
              <a:rPr lang="en-US" dirty="0" smtClean="0"/>
              <a:t>Thyroid </a:t>
            </a:r>
            <a:r>
              <a:rPr lang="en-US" dirty="0"/>
              <a:t>cancer might not cause any symptoms at first. But as it grows, it can cause signs and symptoms, such as swelling in your neck, voice changes and difficulty swallowing</a:t>
            </a:r>
            <a:r>
              <a:rPr lang="en-US" dirty="0" smtClean="0"/>
              <a:t>.</a:t>
            </a:r>
          </a:p>
          <a:p>
            <a:r>
              <a:rPr lang="en-US" dirty="0"/>
              <a:t>Close to 53,000 Americans receive a thyroid cancer diagnosis every year. Treatments for most thyroid cancers are very successful. Still, about 2,000 people die from the disease every year.</a:t>
            </a:r>
          </a:p>
          <a:p>
            <a:endParaRPr lang="en-US" dirty="0"/>
          </a:p>
          <a:p>
            <a:endParaRPr lang="en-US" dirty="0"/>
          </a:p>
        </p:txBody>
      </p:sp>
    </p:spTree>
    <p:extLst>
      <p:ext uri="{BB962C8B-B14F-4D97-AF65-F5344CB8AC3E}">
        <p14:creationId xmlns:p14="http://schemas.microsoft.com/office/powerpoint/2010/main" val="27187888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Adrenal </a:t>
            </a:r>
            <a:r>
              <a:rPr lang="en-US" sz="3600" b="1" dirty="0"/>
              <a:t>adenoma </a:t>
            </a:r>
            <a:r>
              <a:rPr lang="en-US" sz="3600" dirty="0"/>
              <a:t>- </a:t>
            </a:r>
            <a:r>
              <a:rPr lang="en-US" sz="3600" dirty="0" smtClean="0"/>
              <a:t>Molecular/</a:t>
            </a:r>
            <a:r>
              <a:rPr lang="en-US" sz="3600" dirty="0" err="1" smtClean="0"/>
              <a:t>cytogenetics</a:t>
            </a:r>
            <a:r>
              <a:rPr lang="en-US" sz="3600" dirty="0" smtClean="0"/>
              <a:t> </a:t>
            </a:r>
            <a:r>
              <a:rPr lang="en-US" sz="3600" dirty="0"/>
              <a:t>description</a:t>
            </a:r>
            <a:br>
              <a:rPr lang="en-US" sz="3600" dirty="0"/>
            </a:br>
            <a:endParaRPr lang="en-US" sz="3600" dirty="0"/>
          </a:p>
        </p:txBody>
      </p:sp>
      <p:sp>
        <p:nvSpPr>
          <p:cNvPr id="3" name="Content Placeholder 2"/>
          <p:cNvSpPr>
            <a:spLocks noGrp="1"/>
          </p:cNvSpPr>
          <p:nvPr>
            <p:ph idx="1"/>
          </p:nvPr>
        </p:nvSpPr>
        <p:spPr/>
        <p:txBody>
          <a:bodyPr>
            <a:normAutofit fontScale="70000" lnSpcReduction="20000"/>
          </a:bodyPr>
          <a:lstStyle/>
          <a:p>
            <a:r>
              <a:rPr lang="en-US" dirty="0" err="1" smtClean="0"/>
              <a:t>Tumorigenesis</a:t>
            </a:r>
            <a:r>
              <a:rPr lang="en-US" dirty="0" smtClean="0"/>
              <a:t> </a:t>
            </a:r>
            <a:r>
              <a:rPr lang="en-US" dirty="0"/>
              <a:t>not well understood </a:t>
            </a:r>
          </a:p>
          <a:p>
            <a:r>
              <a:rPr lang="en-US" dirty="0"/>
              <a:t>Outside of immunohistochemistry for diagnosis, adjunct molecular studies not currently utilized for clinical purposes (i.e. treatment, prognosis, distinction from ACC) </a:t>
            </a:r>
          </a:p>
          <a:p>
            <a:r>
              <a:rPr lang="en-US" dirty="0"/>
              <a:t>Usually monoclonal and diploid, versus ACC monoclonal and </a:t>
            </a:r>
            <a:r>
              <a:rPr lang="en-US" dirty="0" err="1"/>
              <a:t>aneuploid</a:t>
            </a:r>
            <a:r>
              <a:rPr lang="en-US" dirty="0"/>
              <a:t>/</a:t>
            </a:r>
            <a:r>
              <a:rPr lang="en-US" dirty="0" err="1"/>
              <a:t>polyploid</a:t>
            </a:r>
            <a:r>
              <a:rPr lang="en-US" dirty="0"/>
              <a:t> (</a:t>
            </a:r>
            <a:r>
              <a:rPr lang="en-US" dirty="0" err="1">
                <a:hlinkClick r:id="rId2"/>
              </a:rPr>
              <a:t>Mol</a:t>
            </a:r>
            <a:r>
              <a:rPr lang="en-US" dirty="0">
                <a:hlinkClick r:id="rId2"/>
              </a:rPr>
              <a:t> Cell </a:t>
            </a:r>
            <a:r>
              <a:rPr lang="en-US" dirty="0" err="1">
                <a:hlinkClick r:id="rId2"/>
              </a:rPr>
              <a:t>Endocrinol</a:t>
            </a:r>
            <a:r>
              <a:rPr lang="en-US" dirty="0">
                <a:hlinkClick r:id="rId2"/>
              </a:rPr>
              <a:t> 2014;386:67</a:t>
            </a:r>
            <a:r>
              <a:rPr lang="en-US" dirty="0"/>
              <a:t>) </a:t>
            </a:r>
          </a:p>
          <a:p>
            <a:r>
              <a:rPr lang="en-US" dirty="0"/>
              <a:t>Gene expression profiling shows decrease in expression of major histocompatibility complex (MCH) class II genes in ACC when compared to ACA in children (</a:t>
            </a:r>
            <a:r>
              <a:rPr lang="en-US" dirty="0">
                <a:hlinkClick r:id="rId3"/>
              </a:rPr>
              <a:t>Cancer Res 2007;67:600</a:t>
            </a:r>
            <a:r>
              <a:rPr lang="en-US" dirty="0"/>
              <a:t>) </a:t>
            </a:r>
          </a:p>
          <a:p>
            <a:r>
              <a:rPr lang="en-US" dirty="0"/>
              <a:t>Usually sporadic, but may be associated with genetic syndrome </a:t>
            </a:r>
          </a:p>
          <a:p>
            <a:pPr lvl="1"/>
            <a:r>
              <a:rPr lang="en-US" dirty="0"/>
              <a:t>Cortisol-producing ACA may be associated with McCune-Albright syndrome, primary pigmented nodular adrenocortical disease or Carney complex (</a:t>
            </a:r>
            <a:r>
              <a:rPr lang="en-US" dirty="0" err="1">
                <a:hlinkClick r:id="rId2"/>
              </a:rPr>
              <a:t>Mol</a:t>
            </a:r>
            <a:r>
              <a:rPr lang="en-US" dirty="0">
                <a:hlinkClick r:id="rId2"/>
              </a:rPr>
              <a:t> Cell </a:t>
            </a:r>
            <a:r>
              <a:rPr lang="en-US" dirty="0" err="1">
                <a:hlinkClick r:id="rId2"/>
              </a:rPr>
              <a:t>Endocrinol</a:t>
            </a:r>
            <a:r>
              <a:rPr lang="en-US" dirty="0">
                <a:hlinkClick r:id="rId2"/>
              </a:rPr>
              <a:t> 2014;386:67</a:t>
            </a:r>
            <a:r>
              <a:rPr lang="en-US" dirty="0"/>
              <a:t>) </a:t>
            </a:r>
          </a:p>
          <a:p>
            <a:pPr lvl="1"/>
            <a:r>
              <a:rPr lang="en-US" dirty="0"/>
              <a:t>Comparative genomic hybridization (CGH) studies showed adrenal tumors have complex pattern of chromosomal alterations, with ACCs having more </a:t>
            </a:r>
            <a:r>
              <a:rPr lang="en-US" dirty="0" err="1"/>
              <a:t>more</a:t>
            </a:r>
            <a:r>
              <a:rPr lang="en-US" dirty="0"/>
              <a:t> chromosomal gains/losses than ACAs (</a:t>
            </a:r>
            <a:r>
              <a:rPr lang="en-US" dirty="0" err="1">
                <a:hlinkClick r:id="rId2"/>
              </a:rPr>
              <a:t>Mol</a:t>
            </a:r>
            <a:r>
              <a:rPr lang="en-US" dirty="0">
                <a:hlinkClick r:id="rId2"/>
              </a:rPr>
              <a:t> Cell </a:t>
            </a:r>
            <a:r>
              <a:rPr lang="en-US" dirty="0" err="1">
                <a:hlinkClick r:id="rId2"/>
              </a:rPr>
              <a:t>Endocrinol</a:t>
            </a:r>
            <a:r>
              <a:rPr lang="en-US" dirty="0">
                <a:hlinkClick r:id="rId2"/>
              </a:rPr>
              <a:t> 2014;386:67</a:t>
            </a:r>
            <a:r>
              <a:rPr lang="en-US" dirty="0"/>
              <a:t>) </a:t>
            </a:r>
          </a:p>
          <a:p>
            <a:pPr lvl="1"/>
            <a:r>
              <a:rPr lang="en-US" dirty="0"/>
              <a:t>Single nucleotide polymorphism (SNP) arrays confirm high genetic variability in ACAs (</a:t>
            </a:r>
            <a:r>
              <a:rPr lang="en-US" dirty="0" err="1">
                <a:hlinkClick r:id="rId4"/>
              </a:rPr>
              <a:t>Neoplasia</a:t>
            </a:r>
            <a:r>
              <a:rPr lang="en-US" dirty="0">
                <a:hlinkClick r:id="rId4"/>
              </a:rPr>
              <a:t> 2012;14:206</a:t>
            </a:r>
            <a:r>
              <a:rPr lang="en-US" dirty="0"/>
              <a:t>) </a:t>
            </a:r>
          </a:p>
          <a:p>
            <a:pPr lvl="2"/>
            <a:r>
              <a:rPr lang="en-US" dirty="0"/>
              <a:t>Chromosomes with most frequent gains are #5, 3, 6, 11, 2 </a:t>
            </a:r>
          </a:p>
          <a:p>
            <a:pPr lvl="2"/>
            <a:r>
              <a:rPr lang="en-US" dirty="0"/>
              <a:t>Chromosomes with most frequent losses are #1, 6, 2 </a:t>
            </a:r>
          </a:p>
          <a:p>
            <a:pPr lvl="2"/>
            <a:r>
              <a:rPr lang="en-US" dirty="0"/>
              <a:t>Candidate genes include NOTCH1, CYP11B2, HRAS, IGF2</a:t>
            </a:r>
          </a:p>
        </p:txBody>
      </p:sp>
    </p:spTree>
    <p:extLst>
      <p:ext uri="{BB962C8B-B14F-4D97-AF65-F5344CB8AC3E}">
        <p14:creationId xmlns:p14="http://schemas.microsoft.com/office/powerpoint/2010/main" val="387727465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247446118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carcinoma</a:t>
            </a:r>
          </a:p>
        </p:txBody>
      </p:sp>
      <p:sp>
        <p:nvSpPr>
          <p:cNvPr id="3" name="Content Placeholder 2"/>
          <p:cNvSpPr>
            <a:spLocks noGrp="1"/>
          </p:cNvSpPr>
          <p:nvPr>
            <p:ph idx="1"/>
          </p:nvPr>
        </p:nvSpPr>
        <p:spPr/>
        <p:txBody>
          <a:bodyPr>
            <a:normAutofit fontScale="70000" lnSpcReduction="20000"/>
          </a:bodyPr>
          <a:lstStyle/>
          <a:p>
            <a:r>
              <a:rPr lang="en-US" b="1" dirty="0">
                <a:solidFill>
                  <a:srgbClr val="FF0000"/>
                </a:solidFill>
              </a:rPr>
              <a:t>Definition / general</a:t>
            </a:r>
          </a:p>
          <a:p>
            <a:pPr lvl="1"/>
            <a:r>
              <a:rPr lang="en-US" dirty="0"/>
              <a:t>Malignant epithelial tumor of adrenal cortical cells </a:t>
            </a:r>
          </a:p>
          <a:p>
            <a:r>
              <a:rPr lang="en-US" b="1" dirty="0">
                <a:solidFill>
                  <a:srgbClr val="FF0000"/>
                </a:solidFill>
              </a:rPr>
              <a:t>Essential features</a:t>
            </a:r>
          </a:p>
          <a:p>
            <a:pPr lvl="1"/>
            <a:r>
              <a:rPr lang="en-US" dirty="0"/>
              <a:t>Malignant epithelial tumor of adrenal cortex </a:t>
            </a:r>
          </a:p>
          <a:p>
            <a:pPr lvl="1"/>
            <a:r>
              <a:rPr lang="en-US" dirty="0"/>
              <a:t>Adrenocortical carcinoma (ACC) is a rare endocrine tumor with high mortality </a:t>
            </a:r>
          </a:p>
          <a:p>
            <a:pPr lvl="1"/>
            <a:r>
              <a:rPr lang="en-US" dirty="0"/>
              <a:t>IGF2 overexpression is a major event in adrenal cortical carcinoma </a:t>
            </a:r>
            <a:r>
              <a:rPr lang="en-US" dirty="0" err="1"/>
              <a:t>tumorigenesis</a:t>
            </a:r>
            <a:r>
              <a:rPr lang="en-US" dirty="0"/>
              <a:t> </a:t>
            </a:r>
          </a:p>
          <a:p>
            <a:pPr lvl="1"/>
            <a:r>
              <a:rPr lang="en-US" dirty="0"/>
              <a:t>Vast majority are sporadic but could present in different </a:t>
            </a:r>
            <a:r>
              <a:rPr lang="en-US" dirty="0" err="1"/>
              <a:t>syndromic</a:t>
            </a:r>
            <a:r>
              <a:rPr lang="en-US" dirty="0"/>
              <a:t> settings </a:t>
            </a:r>
          </a:p>
          <a:p>
            <a:pPr lvl="1"/>
            <a:r>
              <a:rPr lang="en-US" dirty="0"/>
              <a:t>Heterogeneous group of tumors with prognosis dependent on patient age, clinical presentation, stage, histologic variant and molecular / genomic characteristics </a:t>
            </a:r>
          </a:p>
          <a:p>
            <a:pPr lvl="1"/>
            <a:r>
              <a:rPr lang="en-US" dirty="0"/>
              <a:t>Positive for SF1, </a:t>
            </a:r>
            <a:r>
              <a:rPr lang="en-US" dirty="0" err="1"/>
              <a:t>inhibin</a:t>
            </a:r>
            <a:r>
              <a:rPr lang="en-US" dirty="0"/>
              <a:t>, </a:t>
            </a:r>
            <a:r>
              <a:rPr lang="en-US" dirty="0" err="1"/>
              <a:t>calretinin</a:t>
            </a:r>
            <a:r>
              <a:rPr lang="en-US" dirty="0"/>
              <a:t>, </a:t>
            </a:r>
            <a:r>
              <a:rPr lang="en-US" dirty="0" err="1"/>
              <a:t>MelanA</a:t>
            </a:r>
            <a:r>
              <a:rPr lang="en-US" dirty="0"/>
              <a:t>, </a:t>
            </a:r>
            <a:r>
              <a:rPr lang="en-US" dirty="0" err="1"/>
              <a:t>synaptophysin</a:t>
            </a:r>
            <a:r>
              <a:rPr lang="en-US" dirty="0"/>
              <a:t> </a:t>
            </a:r>
          </a:p>
          <a:p>
            <a:r>
              <a:rPr lang="en-US" b="1" dirty="0">
                <a:solidFill>
                  <a:srgbClr val="FF0000"/>
                </a:solidFill>
              </a:rPr>
              <a:t>Terminology</a:t>
            </a:r>
          </a:p>
          <a:p>
            <a:pPr lvl="1"/>
            <a:r>
              <a:rPr lang="en-US" dirty="0"/>
              <a:t>Adrenal cortical carcinoma (ACC) </a:t>
            </a:r>
          </a:p>
          <a:p>
            <a:pPr lvl="1"/>
            <a:r>
              <a:rPr lang="en-US" dirty="0"/>
              <a:t>Adrenocortical carcinoma, conventional type </a:t>
            </a:r>
          </a:p>
          <a:p>
            <a:pPr lvl="1"/>
            <a:r>
              <a:rPr lang="en-US" dirty="0"/>
              <a:t>Adrenal cortical adenocarcinoma </a:t>
            </a:r>
          </a:p>
          <a:p>
            <a:pPr lvl="1"/>
            <a:r>
              <a:rPr lang="en-US" dirty="0"/>
              <a:t>Adrenocortical carcinoma </a:t>
            </a:r>
          </a:p>
          <a:p>
            <a:pPr lvl="1"/>
            <a:r>
              <a:rPr lang="en-US" dirty="0"/>
              <a:t>Adrenal cortical tumor, malignant </a:t>
            </a:r>
          </a:p>
        </p:txBody>
      </p:sp>
    </p:spTree>
    <p:extLst>
      <p:ext uri="{BB962C8B-B14F-4D97-AF65-F5344CB8AC3E}">
        <p14:creationId xmlns:p14="http://schemas.microsoft.com/office/powerpoint/2010/main" val="38874860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Epidemiology</a:t>
            </a:r>
            <a:br>
              <a:rPr lang="en-US" dirty="0"/>
            </a:br>
            <a:endParaRPr lang="en-US" b="1" dirty="0"/>
          </a:p>
        </p:txBody>
      </p:sp>
      <p:sp>
        <p:nvSpPr>
          <p:cNvPr id="3" name="Content Placeholder 2"/>
          <p:cNvSpPr>
            <a:spLocks noGrp="1"/>
          </p:cNvSpPr>
          <p:nvPr>
            <p:ph idx="1"/>
          </p:nvPr>
        </p:nvSpPr>
        <p:spPr/>
        <p:txBody>
          <a:bodyPr>
            <a:normAutofit fontScale="70000" lnSpcReduction="20000"/>
          </a:bodyPr>
          <a:lstStyle/>
          <a:p>
            <a:r>
              <a:rPr lang="en-US" dirty="0" smtClean="0"/>
              <a:t>Annual </a:t>
            </a:r>
            <a:r>
              <a:rPr lang="en-US" dirty="0"/>
              <a:t>incidence is stable, 0.5 - 2 cases per 1 million population (</a:t>
            </a:r>
            <a:r>
              <a:rPr lang="en-US" dirty="0" err="1">
                <a:hlinkClick r:id="rId2"/>
              </a:rPr>
              <a:t>Endocr</a:t>
            </a:r>
            <a:r>
              <a:rPr lang="en-US" dirty="0">
                <a:hlinkClick r:id="rId2"/>
              </a:rPr>
              <a:t> Rev 2014;35:282</a:t>
            </a:r>
            <a:r>
              <a:rPr lang="en-US" dirty="0"/>
              <a:t>, </a:t>
            </a:r>
            <a:r>
              <a:rPr lang="en-US" dirty="0">
                <a:hlinkClick r:id="rId3"/>
              </a:rPr>
              <a:t>World J </a:t>
            </a:r>
            <a:r>
              <a:rPr lang="en-US" dirty="0" err="1">
                <a:hlinkClick r:id="rId3"/>
              </a:rPr>
              <a:t>Surg</a:t>
            </a:r>
            <a:r>
              <a:rPr lang="en-US" dirty="0">
                <a:hlinkClick r:id="rId3"/>
              </a:rPr>
              <a:t> 2006;30:872</a:t>
            </a:r>
            <a:r>
              <a:rPr lang="en-US" dirty="0"/>
              <a:t>) </a:t>
            </a:r>
          </a:p>
          <a:p>
            <a:r>
              <a:rPr lang="en-US" dirty="0"/>
              <a:t>Accounts for 6.8% of all primary adrenal tumors and 1.4% of incidental masses (</a:t>
            </a:r>
            <a:r>
              <a:rPr lang="en-US" dirty="0">
                <a:hlinkClick r:id="rId4"/>
              </a:rPr>
              <a:t>Biomedicines 2021;9:175</a:t>
            </a:r>
            <a:r>
              <a:rPr lang="en-US" dirty="0"/>
              <a:t>) </a:t>
            </a:r>
          </a:p>
          <a:p>
            <a:r>
              <a:rPr lang="en-US" dirty="0"/>
              <a:t>Accounts for 1.3% of all pediatric cancers (</a:t>
            </a:r>
            <a:r>
              <a:rPr lang="en-US" dirty="0" err="1">
                <a:hlinkClick r:id="rId5"/>
              </a:rPr>
              <a:t>Ther</a:t>
            </a:r>
            <a:r>
              <a:rPr lang="en-US" dirty="0">
                <a:hlinkClick r:id="rId5"/>
              </a:rPr>
              <a:t> </a:t>
            </a:r>
            <a:r>
              <a:rPr lang="en-US" dirty="0" err="1">
                <a:hlinkClick r:id="rId5"/>
              </a:rPr>
              <a:t>Adv</a:t>
            </a:r>
            <a:r>
              <a:rPr lang="en-US" dirty="0">
                <a:hlinkClick r:id="rId5"/>
              </a:rPr>
              <a:t> Chronic Dis 2021;12:20406223211033103</a:t>
            </a:r>
            <a:r>
              <a:rPr lang="en-US" dirty="0"/>
              <a:t>) </a:t>
            </a:r>
          </a:p>
          <a:p>
            <a:r>
              <a:rPr lang="en-US" dirty="0"/>
              <a:t>Median age 55 - 56 but can occur at any age (</a:t>
            </a:r>
            <a:r>
              <a:rPr lang="en-US" dirty="0" err="1">
                <a:hlinkClick r:id="rId5"/>
              </a:rPr>
              <a:t>Ther</a:t>
            </a:r>
            <a:r>
              <a:rPr lang="en-US" dirty="0">
                <a:hlinkClick r:id="rId5"/>
              </a:rPr>
              <a:t> </a:t>
            </a:r>
            <a:r>
              <a:rPr lang="en-US" dirty="0" err="1">
                <a:hlinkClick r:id="rId5"/>
              </a:rPr>
              <a:t>Adv</a:t>
            </a:r>
            <a:r>
              <a:rPr lang="en-US" dirty="0">
                <a:hlinkClick r:id="rId5"/>
              </a:rPr>
              <a:t> Chronic Dis 2021;12:20406223211033103</a:t>
            </a:r>
            <a:r>
              <a:rPr lang="en-US" dirty="0"/>
              <a:t>) </a:t>
            </a:r>
          </a:p>
          <a:p>
            <a:r>
              <a:rPr lang="en-US" dirty="0"/>
              <a:t>Some series show bimodal age distribution with peaks in the first and fifth decades (</a:t>
            </a:r>
            <a:r>
              <a:rPr lang="en-US" dirty="0">
                <a:hlinkClick r:id="rId6"/>
              </a:rPr>
              <a:t>Cancer 1993;72:3145</a:t>
            </a:r>
            <a:r>
              <a:rPr lang="en-US" dirty="0"/>
              <a:t>, </a:t>
            </a:r>
            <a:r>
              <a:rPr lang="en-US" dirty="0">
                <a:hlinkClick r:id="rId7"/>
              </a:rPr>
              <a:t>World J </a:t>
            </a:r>
            <a:r>
              <a:rPr lang="en-US" dirty="0" err="1">
                <a:hlinkClick r:id="rId7"/>
              </a:rPr>
              <a:t>Surg</a:t>
            </a:r>
            <a:r>
              <a:rPr lang="en-US" dirty="0">
                <a:hlinkClick r:id="rId7"/>
              </a:rPr>
              <a:t> </a:t>
            </a:r>
            <a:r>
              <a:rPr lang="en-US" dirty="0" err="1">
                <a:hlinkClick r:id="rId7"/>
              </a:rPr>
              <a:t>Oncol</a:t>
            </a:r>
            <a:r>
              <a:rPr lang="en-US" dirty="0">
                <a:hlinkClick r:id="rId7"/>
              </a:rPr>
              <a:t> 2015;13:117</a:t>
            </a:r>
            <a:r>
              <a:rPr lang="en-US" dirty="0"/>
              <a:t>, </a:t>
            </a:r>
            <a:r>
              <a:rPr lang="en-US" dirty="0">
                <a:hlinkClick r:id="rId8"/>
              </a:rPr>
              <a:t>J </a:t>
            </a:r>
            <a:r>
              <a:rPr lang="en-US" dirty="0" err="1">
                <a:hlinkClick r:id="rId8"/>
              </a:rPr>
              <a:t>Clin</a:t>
            </a:r>
            <a:r>
              <a:rPr lang="en-US" dirty="0">
                <a:hlinkClick r:id="rId8"/>
              </a:rPr>
              <a:t> Med Res 2018;10:636</a:t>
            </a:r>
            <a:r>
              <a:rPr lang="en-US" dirty="0"/>
              <a:t>) </a:t>
            </a:r>
          </a:p>
          <a:p>
            <a:r>
              <a:rPr lang="en-US" dirty="0"/>
              <a:t>More common in females and whites; M:F = 1:1.5 - 2.5 (</a:t>
            </a:r>
            <a:r>
              <a:rPr lang="en-US" dirty="0">
                <a:hlinkClick r:id="rId7"/>
              </a:rPr>
              <a:t>World J </a:t>
            </a:r>
            <a:r>
              <a:rPr lang="en-US" dirty="0" err="1">
                <a:hlinkClick r:id="rId7"/>
              </a:rPr>
              <a:t>Surg</a:t>
            </a:r>
            <a:r>
              <a:rPr lang="en-US" dirty="0">
                <a:hlinkClick r:id="rId7"/>
              </a:rPr>
              <a:t> </a:t>
            </a:r>
            <a:r>
              <a:rPr lang="en-US" dirty="0" err="1">
                <a:hlinkClick r:id="rId7"/>
              </a:rPr>
              <a:t>Oncol</a:t>
            </a:r>
            <a:r>
              <a:rPr lang="en-US" dirty="0">
                <a:hlinkClick r:id="rId7"/>
              </a:rPr>
              <a:t> 2015;13:117</a:t>
            </a:r>
            <a:r>
              <a:rPr lang="en-US" dirty="0"/>
              <a:t>, </a:t>
            </a:r>
            <a:r>
              <a:rPr lang="en-US" dirty="0">
                <a:hlinkClick r:id="rId9"/>
              </a:rPr>
              <a:t>Cancers (Basel) 2020;12:2720</a:t>
            </a:r>
            <a:r>
              <a:rPr lang="en-US" dirty="0"/>
              <a:t>, </a:t>
            </a:r>
            <a:r>
              <a:rPr lang="en-US" dirty="0">
                <a:hlinkClick r:id="rId10"/>
              </a:rPr>
              <a:t>J </a:t>
            </a:r>
            <a:r>
              <a:rPr lang="en-US" dirty="0" err="1">
                <a:hlinkClick r:id="rId10"/>
              </a:rPr>
              <a:t>Clin</a:t>
            </a:r>
            <a:r>
              <a:rPr lang="en-US" dirty="0">
                <a:hlinkClick r:id="rId10"/>
              </a:rPr>
              <a:t> </a:t>
            </a:r>
            <a:r>
              <a:rPr lang="en-US" dirty="0" err="1">
                <a:hlinkClick r:id="rId10"/>
              </a:rPr>
              <a:t>Oncol</a:t>
            </a:r>
            <a:r>
              <a:rPr lang="en-US" dirty="0">
                <a:hlinkClick r:id="rId10"/>
              </a:rPr>
              <a:t> 2004;22:838</a:t>
            </a:r>
            <a:r>
              <a:rPr lang="en-US" dirty="0"/>
              <a:t>, </a:t>
            </a:r>
            <a:r>
              <a:rPr lang="en-US" dirty="0" err="1">
                <a:hlinkClick r:id="rId5"/>
              </a:rPr>
              <a:t>Ther</a:t>
            </a:r>
            <a:r>
              <a:rPr lang="en-US" dirty="0">
                <a:hlinkClick r:id="rId5"/>
              </a:rPr>
              <a:t> </a:t>
            </a:r>
            <a:r>
              <a:rPr lang="en-US" dirty="0" err="1">
                <a:hlinkClick r:id="rId5"/>
              </a:rPr>
              <a:t>Adv</a:t>
            </a:r>
            <a:r>
              <a:rPr lang="en-US" dirty="0">
                <a:hlinkClick r:id="rId5"/>
              </a:rPr>
              <a:t> Chronic Dis 2021;12:20406223211033103</a:t>
            </a:r>
            <a:r>
              <a:rPr lang="en-US" dirty="0"/>
              <a:t>) </a:t>
            </a:r>
          </a:p>
          <a:p>
            <a:r>
              <a:rPr lang="en-US" dirty="0"/>
              <a:t>Conventional adrenal cortical carcinoma comprises 70 - 90% of cases (</a:t>
            </a:r>
            <a:r>
              <a:rPr lang="en-US" dirty="0">
                <a:hlinkClick r:id="rId4"/>
              </a:rPr>
              <a:t>Biomedicines 2021;9:175</a:t>
            </a:r>
            <a:r>
              <a:rPr lang="en-US" dirty="0"/>
              <a:t>, </a:t>
            </a:r>
            <a:r>
              <a:rPr lang="en-US" dirty="0">
                <a:hlinkClick r:id="rId11"/>
              </a:rPr>
              <a:t>Hum </a:t>
            </a:r>
            <a:r>
              <a:rPr lang="en-US" dirty="0" err="1">
                <a:hlinkClick r:id="rId11"/>
              </a:rPr>
              <a:t>Pathol</a:t>
            </a:r>
            <a:r>
              <a:rPr lang="en-US" dirty="0">
                <a:hlinkClick r:id="rId11"/>
              </a:rPr>
              <a:t> 2015;46:1799</a:t>
            </a:r>
            <a:r>
              <a:rPr lang="en-US" dirty="0"/>
              <a:t>) </a:t>
            </a:r>
          </a:p>
          <a:p>
            <a:r>
              <a:rPr lang="en-US" dirty="0"/>
              <a:t>Vast majority sporadic but 5 - 10% could occur in </a:t>
            </a:r>
            <a:r>
              <a:rPr lang="en-US" dirty="0" err="1"/>
              <a:t>syndromic</a:t>
            </a:r>
            <a:r>
              <a:rPr lang="en-US" dirty="0"/>
              <a:t> settings </a:t>
            </a:r>
          </a:p>
        </p:txBody>
      </p:sp>
    </p:spTree>
    <p:extLst>
      <p:ext uri="{BB962C8B-B14F-4D97-AF65-F5344CB8AC3E}">
        <p14:creationId xmlns:p14="http://schemas.microsoft.com/office/powerpoint/2010/main" val="117110698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Sites</a:t>
            </a:r>
            <a:br>
              <a:rPr lang="en-US" dirty="0"/>
            </a:br>
            <a:endParaRPr lang="en-US" b="1" dirty="0"/>
          </a:p>
        </p:txBody>
      </p:sp>
      <p:sp>
        <p:nvSpPr>
          <p:cNvPr id="3" name="Content Placeholder 2"/>
          <p:cNvSpPr>
            <a:spLocks noGrp="1"/>
          </p:cNvSpPr>
          <p:nvPr>
            <p:ph idx="1"/>
          </p:nvPr>
        </p:nvSpPr>
        <p:spPr/>
        <p:txBody>
          <a:bodyPr/>
          <a:lstStyle/>
          <a:p>
            <a:r>
              <a:rPr lang="en-US" dirty="0" smtClean="0"/>
              <a:t>More </a:t>
            </a:r>
            <a:r>
              <a:rPr lang="en-US" dirty="0"/>
              <a:t>often involves left adrenal: left to right ratio = 1.2:1 </a:t>
            </a:r>
            <a:r>
              <a:rPr lang="en-US" sz="2000" dirty="0"/>
              <a:t>(</a:t>
            </a:r>
            <a:r>
              <a:rPr lang="en-US" sz="2000" dirty="0">
                <a:hlinkClick r:id="rId2"/>
              </a:rPr>
              <a:t>Nat Rev </a:t>
            </a:r>
            <a:r>
              <a:rPr lang="en-US" sz="2000" dirty="0" err="1">
                <a:hlinkClick r:id="rId2"/>
              </a:rPr>
              <a:t>Endocrinol</a:t>
            </a:r>
            <a:r>
              <a:rPr lang="en-US" sz="2000" dirty="0">
                <a:hlinkClick r:id="rId2"/>
              </a:rPr>
              <a:t> 2011;7:323</a:t>
            </a:r>
            <a:r>
              <a:rPr lang="en-US" sz="2000" dirty="0"/>
              <a:t>) </a:t>
            </a:r>
          </a:p>
          <a:p>
            <a:r>
              <a:rPr lang="en-US" dirty="0"/>
              <a:t>Bilateral involvement uncommon, ~1% of cases </a:t>
            </a:r>
            <a:r>
              <a:rPr lang="en-US" sz="2000" dirty="0"/>
              <a:t>(</a:t>
            </a:r>
            <a:r>
              <a:rPr lang="en-US" sz="2000" dirty="0">
                <a:hlinkClick r:id="rId3"/>
              </a:rPr>
              <a:t>J </a:t>
            </a:r>
            <a:r>
              <a:rPr lang="en-US" sz="2000" dirty="0" err="1">
                <a:hlinkClick r:id="rId3"/>
              </a:rPr>
              <a:t>Clin</a:t>
            </a:r>
            <a:r>
              <a:rPr lang="en-US" sz="2000" dirty="0">
                <a:hlinkClick r:id="rId3"/>
              </a:rPr>
              <a:t> Med Res 2018;10:636</a:t>
            </a:r>
            <a:r>
              <a:rPr lang="en-US" sz="2000" dirty="0"/>
              <a:t>) </a:t>
            </a:r>
          </a:p>
          <a:p>
            <a:r>
              <a:rPr lang="en-US" dirty="0"/>
              <a:t>Rare cases reported in ectopic adrenal rests of </a:t>
            </a:r>
            <a:r>
              <a:rPr lang="en-US" dirty="0" err="1"/>
              <a:t>retroperitoneum</a:t>
            </a:r>
            <a:r>
              <a:rPr lang="en-US" dirty="0"/>
              <a:t>, ovary, spinal region, abdominal wall </a:t>
            </a:r>
            <a:r>
              <a:rPr lang="en-US" sz="2000" dirty="0"/>
              <a:t>(</a:t>
            </a:r>
            <a:r>
              <a:rPr lang="en-US" sz="2000" dirty="0">
                <a:hlinkClick r:id="rId4"/>
              </a:rPr>
              <a:t>Nat Rev </a:t>
            </a:r>
            <a:r>
              <a:rPr lang="en-US" sz="2000" dirty="0" err="1">
                <a:hlinkClick r:id="rId4"/>
              </a:rPr>
              <a:t>Endocrinol</a:t>
            </a:r>
            <a:r>
              <a:rPr lang="en-US" sz="2000" dirty="0">
                <a:hlinkClick r:id="rId4"/>
              </a:rPr>
              <a:t> 2011;7:323</a:t>
            </a:r>
            <a:r>
              <a:rPr lang="en-US" sz="2000" dirty="0"/>
              <a:t>, </a:t>
            </a:r>
            <a:r>
              <a:rPr lang="en-US" sz="2000" dirty="0">
                <a:hlinkClick r:id="rId5"/>
              </a:rPr>
              <a:t>Ann </a:t>
            </a:r>
            <a:r>
              <a:rPr lang="en-US" sz="2000" dirty="0" err="1">
                <a:hlinkClick r:id="rId5"/>
              </a:rPr>
              <a:t>Endocrinol</a:t>
            </a:r>
            <a:r>
              <a:rPr lang="en-US" sz="2000" dirty="0">
                <a:hlinkClick r:id="rId5"/>
              </a:rPr>
              <a:t> (Paris) 2020;81:516</a:t>
            </a:r>
            <a:r>
              <a:rPr lang="en-US" sz="2000" dirty="0"/>
              <a:t>, </a:t>
            </a:r>
            <a:r>
              <a:rPr lang="en-US" sz="2000" dirty="0">
                <a:hlinkClick r:id="rId6"/>
              </a:rPr>
              <a:t>Tohoku J </a:t>
            </a:r>
            <a:r>
              <a:rPr lang="en-US" sz="2000" dirty="0" err="1">
                <a:hlinkClick r:id="rId6"/>
              </a:rPr>
              <a:t>Exp</a:t>
            </a:r>
            <a:r>
              <a:rPr lang="en-US" sz="2000" dirty="0">
                <a:hlinkClick r:id="rId6"/>
              </a:rPr>
              <a:t> Med 2013;229:267</a:t>
            </a:r>
            <a:r>
              <a:rPr lang="en-US" sz="2000" dirty="0"/>
              <a:t>, </a:t>
            </a:r>
            <a:r>
              <a:rPr lang="en-US" sz="2000" dirty="0" err="1">
                <a:hlinkClick r:id="rId7"/>
              </a:rPr>
              <a:t>Endocr</a:t>
            </a:r>
            <a:r>
              <a:rPr lang="en-US" sz="2000" dirty="0">
                <a:hlinkClick r:id="rId7"/>
              </a:rPr>
              <a:t> </a:t>
            </a:r>
            <a:r>
              <a:rPr lang="en-US" sz="2000" dirty="0" err="1">
                <a:hlinkClick r:id="rId7"/>
              </a:rPr>
              <a:t>Pathol</a:t>
            </a:r>
            <a:r>
              <a:rPr lang="en-US" sz="2000" dirty="0">
                <a:hlinkClick r:id="rId7"/>
              </a:rPr>
              <a:t> 2011;22:112</a:t>
            </a:r>
            <a:r>
              <a:rPr lang="en-US" sz="2000" dirty="0"/>
              <a:t>) </a:t>
            </a:r>
          </a:p>
        </p:txBody>
      </p:sp>
    </p:spTree>
    <p:extLst>
      <p:ext uri="{BB962C8B-B14F-4D97-AF65-F5344CB8AC3E}">
        <p14:creationId xmlns:p14="http://schemas.microsoft.com/office/powerpoint/2010/main" val="336322352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Etiology</a:t>
            </a:r>
            <a:br>
              <a:rPr lang="en-US" dirty="0"/>
            </a:br>
            <a:endParaRPr lang="en-US" b="1" dirty="0"/>
          </a:p>
        </p:txBody>
      </p:sp>
      <p:sp>
        <p:nvSpPr>
          <p:cNvPr id="3" name="Content Placeholder 2"/>
          <p:cNvSpPr>
            <a:spLocks noGrp="1"/>
          </p:cNvSpPr>
          <p:nvPr>
            <p:ph idx="1"/>
          </p:nvPr>
        </p:nvSpPr>
        <p:spPr/>
        <p:txBody>
          <a:bodyPr>
            <a:normAutofit fontScale="70000" lnSpcReduction="20000"/>
          </a:bodyPr>
          <a:lstStyle/>
          <a:p>
            <a:r>
              <a:rPr lang="en-US" dirty="0" smtClean="0"/>
              <a:t>90</a:t>
            </a:r>
            <a:r>
              <a:rPr lang="en-US" dirty="0"/>
              <a:t>% are sporadic, with no established risk factors other than smoking in a subset of cases that harbor mutation signatures typical of smoking and mismatch repair deficiency (</a:t>
            </a:r>
            <a:r>
              <a:rPr lang="en-US" dirty="0">
                <a:hlinkClick r:id="rId2"/>
              </a:rPr>
              <a:t>J Intern Med 2002;252:206</a:t>
            </a:r>
            <a:r>
              <a:rPr lang="en-US" dirty="0"/>
              <a:t>, </a:t>
            </a:r>
            <a:r>
              <a:rPr lang="en-US" dirty="0">
                <a:hlinkClick r:id="rId3"/>
              </a:rPr>
              <a:t>Cancer Cell 2016;29:723</a:t>
            </a:r>
            <a:r>
              <a:rPr lang="en-US" dirty="0"/>
              <a:t>) </a:t>
            </a:r>
          </a:p>
          <a:p>
            <a:r>
              <a:rPr lang="en-US" dirty="0"/>
              <a:t>Sporadic cases arise through acquired genetic mutations of several driver genes (i.e. </a:t>
            </a:r>
            <a:r>
              <a:rPr lang="en-US" i="1" dirty="0"/>
              <a:t>IGF2</a:t>
            </a:r>
            <a:r>
              <a:rPr lang="en-US" dirty="0"/>
              <a:t>, </a:t>
            </a:r>
            <a:r>
              <a:rPr lang="en-US" i="1" dirty="0"/>
              <a:t>CTNNB1</a:t>
            </a:r>
            <a:r>
              <a:rPr lang="en-US" dirty="0"/>
              <a:t>, </a:t>
            </a:r>
            <a:r>
              <a:rPr lang="en-US" i="1" dirty="0"/>
              <a:t>TP53</a:t>
            </a:r>
            <a:r>
              <a:rPr lang="en-US" dirty="0"/>
              <a:t>, </a:t>
            </a:r>
            <a:r>
              <a:rPr lang="en-US" i="1" dirty="0"/>
              <a:t>ATM</a:t>
            </a:r>
            <a:r>
              <a:rPr lang="en-US" dirty="0"/>
              <a:t>, </a:t>
            </a:r>
            <a:r>
              <a:rPr lang="en-US" i="1" dirty="0"/>
              <a:t>TERT</a:t>
            </a:r>
            <a:r>
              <a:rPr lang="en-US" dirty="0"/>
              <a:t>, </a:t>
            </a:r>
            <a:r>
              <a:rPr lang="en-US" i="1" dirty="0"/>
              <a:t>RB</a:t>
            </a:r>
            <a:r>
              <a:rPr lang="en-US" dirty="0"/>
              <a:t>, </a:t>
            </a:r>
            <a:r>
              <a:rPr lang="en-US" i="1" dirty="0"/>
              <a:t>ZNRF3</a:t>
            </a:r>
            <a:r>
              <a:rPr lang="en-US" dirty="0"/>
              <a:t>, </a:t>
            </a:r>
            <a:r>
              <a:rPr lang="en-US" i="1" dirty="0"/>
              <a:t>PRKAR1A</a:t>
            </a:r>
            <a:r>
              <a:rPr lang="en-US" dirty="0"/>
              <a:t>), activation of cellular signaling pathways and accumulation of massive chromosomal alterations (</a:t>
            </a:r>
            <a:r>
              <a:rPr lang="en-US" dirty="0">
                <a:hlinkClick r:id="rId3"/>
              </a:rPr>
              <a:t>Cancer Cell 2016;29:723</a:t>
            </a:r>
            <a:r>
              <a:rPr lang="en-US" dirty="0"/>
              <a:t>, </a:t>
            </a:r>
            <a:r>
              <a:rPr lang="en-US" dirty="0" err="1">
                <a:hlinkClick r:id="rId4"/>
              </a:rPr>
              <a:t>Endocrinol</a:t>
            </a:r>
            <a:r>
              <a:rPr lang="en-US" dirty="0">
                <a:hlinkClick r:id="rId4"/>
              </a:rPr>
              <a:t> </a:t>
            </a:r>
            <a:r>
              <a:rPr lang="en-US" dirty="0" err="1">
                <a:hlinkClick r:id="rId4"/>
              </a:rPr>
              <a:t>Metab</a:t>
            </a:r>
            <a:r>
              <a:rPr lang="en-US" dirty="0">
                <a:hlinkClick r:id="rId4"/>
              </a:rPr>
              <a:t> </a:t>
            </a:r>
            <a:r>
              <a:rPr lang="en-US" dirty="0" err="1">
                <a:hlinkClick r:id="rId4"/>
              </a:rPr>
              <a:t>Clin</a:t>
            </a:r>
            <a:r>
              <a:rPr lang="en-US" dirty="0">
                <a:hlinkClick r:id="rId4"/>
              </a:rPr>
              <a:t> North Am 2015;44:399</a:t>
            </a:r>
            <a:r>
              <a:rPr lang="en-US" dirty="0"/>
              <a:t>, </a:t>
            </a:r>
            <a:r>
              <a:rPr lang="en-US" dirty="0">
                <a:hlinkClick r:id="rId5"/>
              </a:rPr>
              <a:t>Biomedicines 2021;9:174</a:t>
            </a:r>
            <a:r>
              <a:rPr lang="en-US" dirty="0"/>
              <a:t>) </a:t>
            </a:r>
          </a:p>
          <a:p>
            <a:r>
              <a:rPr lang="en-US" dirty="0"/>
              <a:t>Genetic susceptibility in 5 - 10% of cases: </a:t>
            </a:r>
          </a:p>
          <a:p>
            <a:pPr lvl="1"/>
            <a:r>
              <a:rPr lang="en-US" dirty="0"/>
              <a:t>Adrenal cortical carcinoma could occur in a wide variety of disorders, including multiple endocrine </a:t>
            </a:r>
            <a:r>
              <a:rPr lang="en-US" dirty="0" err="1"/>
              <a:t>neoplasia</a:t>
            </a:r>
            <a:r>
              <a:rPr lang="en-US" dirty="0"/>
              <a:t> type 1 (MEN1), Lynch, Li-</a:t>
            </a:r>
            <a:r>
              <a:rPr lang="en-US" dirty="0" err="1"/>
              <a:t>Fraumeni</a:t>
            </a:r>
            <a:r>
              <a:rPr lang="en-US" dirty="0"/>
              <a:t>, Beckwith-</a:t>
            </a:r>
            <a:r>
              <a:rPr lang="en-US" dirty="0" err="1"/>
              <a:t>Wiedemann</a:t>
            </a:r>
            <a:r>
              <a:rPr lang="en-US" dirty="0"/>
              <a:t>, adenomatous polyposis coli (APC) and neurofibromatosis type 1 (NF1) syndromes, Carney complex and congenital adrenal hyperplasia, thus advocating for genetic screening (</a:t>
            </a:r>
            <a:r>
              <a:rPr lang="en-US" dirty="0" err="1">
                <a:hlinkClick r:id="rId6"/>
              </a:rPr>
              <a:t>Eur</a:t>
            </a:r>
            <a:r>
              <a:rPr lang="en-US" dirty="0">
                <a:hlinkClick r:id="rId6"/>
              </a:rPr>
              <a:t> J </a:t>
            </a:r>
            <a:r>
              <a:rPr lang="en-US" dirty="0" err="1">
                <a:hlinkClick r:id="rId6"/>
              </a:rPr>
              <a:t>Endocrinol</a:t>
            </a:r>
            <a:r>
              <a:rPr lang="en-US" dirty="0">
                <a:hlinkClick r:id="rId6"/>
              </a:rPr>
              <a:t> 2012;166:269</a:t>
            </a:r>
            <a:r>
              <a:rPr lang="en-US" dirty="0"/>
              <a:t>, </a:t>
            </a:r>
            <a:r>
              <a:rPr lang="en-US" dirty="0" err="1">
                <a:hlinkClick r:id="rId7"/>
              </a:rPr>
              <a:t>Fam</a:t>
            </a:r>
            <a:r>
              <a:rPr lang="en-US" dirty="0">
                <a:hlinkClick r:id="rId7"/>
              </a:rPr>
              <a:t> Cancer 2011;10:265</a:t>
            </a:r>
            <a:r>
              <a:rPr lang="en-US" dirty="0"/>
              <a:t>, </a:t>
            </a:r>
            <a:r>
              <a:rPr lang="en-US" dirty="0">
                <a:hlinkClick r:id="rId8"/>
              </a:rPr>
              <a:t>Best </a:t>
            </a:r>
            <a:r>
              <a:rPr lang="en-US" dirty="0" err="1">
                <a:hlinkClick r:id="rId8"/>
              </a:rPr>
              <a:t>Pract</a:t>
            </a:r>
            <a:r>
              <a:rPr lang="en-US" dirty="0">
                <a:hlinkClick r:id="rId8"/>
              </a:rPr>
              <a:t> Res </a:t>
            </a:r>
            <a:r>
              <a:rPr lang="en-US" dirty="0" err="1">
                <a:hlinkClick r:id="rId8"/>
              </a:rPr>
              <a:t>Clin</a:t>
            </a:r>
            <a:r>
              <a:rPr lang="en-US" dirty="0">
                <a:hlinkClick r:id="rId8"/>
              </a:rPr>
              <a:t> </a:t>
            </a:r>
            <a:r>
              <a:rPr lang="en-US" dirty="0" err="1">
                <a:hlinkClick r:id="rId8"/>
              </a:rPr>
              <a:t>Endocrinol</a:t>
            </a:r>
            <a:r>
              <a:rPr lang="en-US" dirty="0">
                <a:hlinkClick r:id="rId8"/>
              </a:rPr>
              <a:t> </a:t>
            </a:r>
            <a:r>
              <a:rPr lang="en-US" dirty="0" err="1">
                <a:hlinkClick r:id="rId8"/>
              </a:rPr>
              <a:t>Metab</a:t>
            </a:r>
            <a:r>
              <a:rPr lang="en-US" dirty="0">
                <a:hlinkClick r:id="rId8"/>
              </a:rPr>
              <a:t> 2020;34:101428</a:t>
            </a:r>
            <a:r>
              <a:rPr lang="en-US" dirty="0"/>
              <a:t>, </a:t>
            </a:r>
            <a:r>
              <a:rPr lang="en-US" dirty="0">
                <a:hlinkClick r:id="rId9"/>
              </a:rPr>
              <a:t>Biomedicines 2021;9:175</a:t>
            </a:r>
            <a:r>
              <a:rPr lang="en-US" dirty="0"/>
              <a:t>, </a:t>
            </a:r>
            <a:r>
              <a:rPr lang="en-US" dirty="0">
                <a:hlinkClick r:id="rId10"/>
              </a:rPr>
              <a:t>J </a:t>
            </a:r>
            <a:r>
              <a:rPr lang="en-US" dirty="0" err="1">
                <a:hlinkClick r:id="rId10"/>
              </a:rPr>
              <a:t>Clin</a:t>
            </a:r>
            <a:r>
              <a:rPr lang="en-US" dirty="0">
                <a:hlinkClick r:id="rId10"/>
              </a:rPr>
              <a:t> </a:t>
            </a:r>
            <a:r>
              <a:rPr lang="en-US" dirty="0" err="1">
                <a:hlinkClick r:id="rId10"/>
              </a:rPr>
              <a:t>Endocrinol</a:t>
            </a:r>
            <a:r>
              <a:rPr lang="en-US" dirty="0">
                <a:hlinkClick r:id="rId10"/>
              </a:rPr>
              <a:t> </a:t>
            </a:r>
            <a:r>
              <a:rPr lang="en-US" dirty="0" err="1">
                <a:hlinkClick r:id="rId10"/>
              </a:rPr>
              <a:t>Metab</a:t>
            </a:r>
            <a:r>
              <a:rPr lang="en-US" dirty="0">
                <a:hlinkClick r:id="rId10"/>
              </a:rPr>
              <a:t> 2012;97:387</a:t>
            </a:r>
            <a:r>
              <a:rPr lang="en-US" dirty="0"/>
              <a:t>, </a:t>
            </a:r>
            <a:r>
              <a:rPr lang="en-US" dirty="0" err="1">
                <a:hlinkClick r:id="rId11"/>
              </a:rPr>
              <a:t>Horm</a:t>
            </a:r>
            <a:r>
              <a:rPr lang="en-US" dirty="0">
                <a:hlinkClick r:id="rId11"/>
              </a:rPr>
              <a:t> </a:t>
            </a:r>
            <a:r>
              <a:rPr lang="en-US" dirty="0" err="1">
                <a:hlinkClick r:id="rId11"/>
              </a:rPr>
              <a:t>Metab</a:t>
            </a:r>
            <a:r>
              <a:rPr lang="en-US" dirty="0">
                <a:hlinkClick r:id="rId11"/>
              </a:rPr>
              <a:t> Res 2015;47:497</a:t>
            </a:r>
            <a:r>
              <a:rPr lang="en-US" dirty="0"/>
              <a:t> </a:t>
            </a:r>
            <a:r>
              <a:rPr lang="en-US" dirty="0" err="1">
                <a:hlinkClick r:id="rId12"/>
              </a:rPr>
              <a:t>Endocrinol</a:t>
            </a:r>
            <a:r>
              <a:rPr lang="en-US" dirty="0">
                <a:hlinkClick r:id="rId12"/>
              </a:rPr>
              <a:t> Diabetes </a:t>
            </a:r>
            <a:r>
              <a:rPr lang="en-US" dirty="0" err="1">
                <a:hlinkClick r:id="rId12"/>
              </a:rPr>
              <a:t>Metab</a:t>
            </a:r>
            <a:r>
              <a:rPr lang="en-US" dirty="0">
                <a:hlinkClick r:id="rId12"/>
              </a:rPr>
              <a:t> Case Rep 2014;2014:140074</a:t>
            </a:r>
            <a:r>
              <a:rPr lang="en-US" dirty="0"/>
              <a:t>, </a:t>
            </a:r>
            <a:r>
              <a:rPr lang="en-US" dirty="0" err="1">
                <a:hlinkClick r:id="rId13"/>
              </a:rPr>
              <a:t>Endocr</a:t>
            </a:r>
            <a:r>
              <a:rPr lang="en-US" dirty="0">
                <a:hlinkClick r:id="rId13"/>
              </a:rPr>
              <a:t> Rev 2014;35:282</a:t>
            </a:r>
            <a:r>
              <a:rPr lang="en-US" dirty="0"/>
              <a:t>, </a:t>
            </a:r>
            <a:r>
              <a:rPr lang="en-US" dirty="0">
                <a:hlinkClick r:id="rId14"/>
              </a:rPr>
              <a:t>J </a:t>
            </a:r>
            <a:r>
              <a:rPr lang="en-US" dirty="0" err="1">
                <a:hlinkClick r:id="rId14"/>
              </a:rPr>
              <a:t>Clin</a:t>
            </a:r>
            <a:r>
              <a:rPr lang="en-US" dirty="0">
                <a:hlinkClick r:id="rId14"/>
              </a:rPr>
              <a:t> </a:t>
            </a:r>
            <a:r>
              <a:rPr lang="en-US" dirty="0" err="1">
                <a:hlinkClick r:id="rId14"/>
              </a:rPr>
              <a:t>Oncol</a:t>
            </a:r>
            <a:r>
              <a:rPr lang="en-US" dirty="0">
                <a:hlinkClick r:id="rId14"/>
              </a:rPr>
              <a:t> 2013;31:3012</a:t>
            </a:r>
            <a:r>
              <a:rPr lang="en-US" dirty="0"/>
              <a:t>) </a:t>
            </a:r>
          </a:p>
          <a:p>
            <a:pPr lvl="1"/>
            <a:r>
              <a:rPr lang="en-US" dirty="0"/>
              <a:t>Li-</a:t>
            </a:r>
            <a:r>
              <a:rPr lang="en-US" dirty="0" err="1"/>
              <a:t>Fraumeni</a:t>
            </a:r>
            <a:r>
              <a:rPr lang="en-US" dirty="0"/>
              <a:t> syndrome accounts for most pediatric cases, especially in Brazil, where 0.3% of the population carries the founder </a:t>
            </a:r>
            <a:r>
              <a:rPr lang="en-US" dirty="0" err="1"/>
              <a:t>germline</a:t>
            </a:r>
            <a:r>
              <a:rPr lang="en-US" dirty="0"/>
              <a:t> </a:t>
            </a:r>
            <a:r>
              <a:rPr lang="en-US" i="1" dirty="0"/>
              <a:t>TP53</a:t>
            </a:r>
            <a:r>
              <a:rPr lang="en-US" dirty="0"/>
              <a:t> R337H mutation (</a:t>
            </a:r>
            <a:r>
              <a:rPr lang="en-US" dirty="0">
                <a:hlinkClick r:id="rId15"/>
              </a:rPr>
              <a:t>J </a:t>
            </a:r>
            <a:r>
              <a:rPr lang="en-US" dirty="0" err="1">
                <a:hlinkClick r:id="rId15"/>
              </a:rPr>
              <a:t>Natl</a:t>
            </a:r>
            <a:r>
              <a:rPr lang="en-US" dirty="0">
                <a:hlinkClick r:id="rId15"/>
              </a:rPr>
              <a:t> Cancer </a:t>
            </a:r>
            <a:r>
              <a:rPr lang="en-US" dirty="0" err="1">
                <a:hlinkClick r:id="rId15"/>
              </a:rPr>
              <a:t>Inst</a:t>
            </a:r>
            <a:r>
              <a:rPr lang="en-US" dirty="0">
                <a:hlinkClick r:id="rId15"/>
              </a:rPr>
              <a:t> 1994;86:1707</a:t>
            </a:r>
            <a:r>
              <a:rPr lang="en-US" dirty="0"/>
              <a:t>, </a:t>
            </a:r>
            <a:r>
              <a:rPr lang="en-US" dirty="0">
                <a:hlinkClick r:id="rId16"/>
              </a:rPr>
              <a:t>J </a:t>
            </a:r>
            <a:r>
              <a:rPr lang="en-US" dirty="0" err="1">
                <a:hlinkClick r:id="rId16"/>
              </a:rPr>
              <a:t>Clin</a:t>
            </a:r>
            <a:r>
              <a:rPr lang="en-US" dirty="0">
                <a:hlinkClick r:id="rId16"/>
              </a:rPr>
              <a:t> </a:t>
            </a:r>
            <a:r>
              <a:rPr lang="en-US" dirty="0" err="1">
                <a:hlinkClick r:id="rId16"/>
              </a:rPr>
              <a:t>Oncol</a:t>
            </a:r>
            <a:r>
              <a:rPr lang="en-US" dirty="0">
                <a:hlinkClick r:id="rId16"/>
              </a:rPr>
              <a:t> 2015;33:602</a:t>
            </a:r>
            <a:r>
              <a:rPr lang="en-US" dirty="0"/>
              <a:t>, </a:t>
            </a:r>
            <a:r>
              <a:rPr lang="en-US" dirty="0" err="1">
                <a:hlinkClick r:id="rId17"/>
              </a:rPr>
              <a:t>PLoS</a:t>
            </a:r>
            <a:r>
              <a:rPr lang="en-US" dirty="0">
                <a:hlinkClick r:id="rId17"/>
              </a:rPr>
              <a:t> One 2014;9:e99893</a:t>
            </a:r>
            <a:r>
              <a:rPr lang="en-US" dirty="0"/>
              <a:t>) </a:t>
            </a:r>
          </a:p>
        </p:txBody>
      </p:sp>
    </p:spTree>
    <p:extLst>
      <p:ext uri="{BB962C8B-B14F-4D97-AF65-F5344CB8AC3E}">
        <p14:creationId xmlns:p14="http://schemas.microsoft.com/office/powerpoint/2010/main" val="300254198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Clinical features</a:t>
            </a:r>
            <a:br>
              <a:rPr lang="en-US" dirty="0"/>
            </a:br>
            <a:endParaRPr lang="en-US" b="1" dirty="0"/>
          </a:p>
        </p:txBody>
      </p:sp>
      <p:sp>
        <p:nvSpPr>
          <p:cNvPr id="3" name="Content Placeholder 2"/>
          <p:cNvSpPr>
            <a:spLocks noGrp="1"/>
          </p:cNvSpPr>
          <p:nvPr>
            <p:ph idx="1"/>
          </p:nvPr>
        </p:nvSpPr>
        <p:spPr/>
        <p:txBody>
          <a:bodyPr>
            <a:normAutofit fontScale="62500" lnSpcReduction="20000"/>
          </a:bodyPr>
          <a:lstStyle/>
          <a:p>
            <a:r>
              <a:rPr lang="en-US" dirty="0" smtClean="0"/>
              <a:t>~</a:t>
            </a:r>
            <a:r>
              <a:rPr lang="en-US" dirty="0"/>
              <a:t>50% are functional and ~50% are nonfunctional (</a:t>
            </a:r>
            <a:r>
              <a:rPr lang="en-US" dirty="0">
                <a:hlinkClick r:id="rId2"/>
              </a:rPr>
              <a:t>J </a:t>
            </a:r>
            <a:r>
              <a:rPr lang="en-US" dirty="0" err="1">
                <a:hlinkClick r:id="rId2"/>
              </a:rPr>
              <a:t>Clin</a:t>
            </a:r>
            <a:r>
              <a:rPr lang="en-US" dirty="0">
                <a:hlinkClick r:id="rId2"/>
              </a:rPr>
              <a:t> </a:t>
            </a:r>
            <a:r>
              <a:rPr lang="en-US" dirty="0" err="1">
                <a:hlinkClick r:id="rId2"/>
              </a:rPr>
              <a:t>Endocrinol</a:t>
            </a:r>
            <a:r>
              <a:rPr lang="en-US" dirty="0">
                <a:hlinkClick r:id="rId2"/>
              </a:rPr>
              <a:t> </a:t>
            </a:r>
            <a:r>
              <a:rPr lang="en-US" dirty="0" err="1">
                <a:hlinkClick r:id="rId2"/>
              </a:rPr>
              <a:t>Metab</a:t>
            </a:r>
            <a:r>
              <a:rPr lang="en-US" dirty="0">
                <a:hlinkClick r:id="rId2"/>
              </a:rPr>
              <a:t> 2006;91:2027</a:t>
            </a:r>
            <a:r>
              <a:rPr lang="en-US" dirty="0"/>
              <a:t>, </a:t>
            </a:r>
            <a:r>
              <a:rPr lang="en-US" dirty="0">
                <a:hlinkClick r:id="rId3"/>
              </a:rPr>
              <a:t>N </a:t>
            </a:r>
            <a:r>
              <a:rPr lang="en-US" dirty="0" err="1">
                <a:hlinkClick r:id="rId3"/>
              </a:rPr>
              <a:t>Engl</a:t>
            </a:r>
            <a:r>
              <a:rPr lang="en-US" dirty="0">
                <a:hlinkClick r:id="rId3"/>
              </a:rPr>
              <a:t> J Med 1990;322:1195</a:t>
            </a:r>
            <a:r>
              <a:rPr lang="en-US" dirty="0"/>
              <a:t>) </a:t>
            </a:r>
          </a:p>
          <a:p>
            <a:r>
              <a:rPr lang="en-US" dirty="0"/>
              <a:t>Functional adrenal cortical carcinomas have the following symptoms related to hormone production: </a:t>
            </a:r>
          </a:p>
          <a:p>
            <a:pPr lvl="1"/>
            <a:r>
              <a:rPr lang="en-US" dirty="0"/>
              <a:t>50% cortisol excess (Cushing syndrome, rapid onset) </a:t>
            </a:r>
          </a:p>
          <a:p>
            <a:pPr lvl="1"/>
            <a:r>
              <a:rPr lang="en-US" dirty="0"/>
              <a:t>20% sex hormone secretion (mainly androgens causing </a:t>
            </a:r>
            <a:r>
              <a:rPr lang="en-US" dirty="0" err="1"/>
              <a:t>hirsutism</a:t>
            </a:r>
            <a:r>
              <a:rPr lang="en-US" dirty="0"/>
              <a:t>, </a:t>
            </a:r>
            <a:r>
              <a:rPr lang="en-US" dirty="0" err="1"/>
              <a:t>virilization</a:t>
            </a:r>
            <a:r>
              <a:rPr lang="en-US" dirty="0"/>
              <a:t> and menstrual irregularities) </a:t>
            </a:r>
          </a:p>
          <a:p>
            <a:pPr lvl="1"/>
            <a:r>
              <a:rPr lang="en-US" dirty="0"/>
              <a:t>8% aldosterone (hypertension, hypokalemia) </a:t>
            </a:r>
          </a:p>
          <a:p>
            <a:pPr lvl="1"/>
            <a:r>
              <a:rPr lang="en-US" dirty="0"/>
              <a:t>15 - 25% mixed hormone production </a:t>
            </a:r>
          </a:p>
          <a:p>
            <a:pPr lvl="1"/>
            <a:r>
              <a:rPr lang="en-US" dirty="0"/>
              <a:t>Patients are younger, more likely females and present with metastatic disease </a:t>
            </a:r>
          </a:p>
          <a:p>
            <a:r>
              <a:rPr lang="en-US" dirty="0"/>
              <a:t>Nonfunctional adrenal cortical carcinomas could present in 2 ways: </a:t>
            </a:r>
          </a:p>
          <a:p>
            <a:pPr lvl="1"/>
            <a:r>
              <a:rPr lang="en-US" dirty="0"/>
              <a:t>80% create a mass effect (gastrointestinal symptoms, organ compression or back pain) or mimic an infectious process (localized pain, fever due to cytokines from highly necrotic tumors) </a:t>
            </a:r>
          </a:p>
          <a:p>
            <a:pPr lvl="1"/>
            <a:r>
              <a:rPr lang="en-US" dirty="0"/>
              <a:t>20% discovered incidentally during unrelated imaging procedures </a:t>
            </a:r>
          </a:p>
          <a:p>
            <a:r>
              <a:rPr lang="en-US" dirty="0"/>
              <a:t>Tumors often displace and invade adjacent organs (kidneys, liver, pancreas), adrenal vein, vena cava and </a:t>
            </a:r>
            <a:r>
              <a:rPr lang="en-US" dirty="0" err="1"/>
              <a:t>retroperitoneum</a:t>
            </a:r>
            <a:r>
              <a:rPr lang="en-US" dirty="0"/>
              <a:t> </a:t>
            </a:r>
          </a:p>
          <a:p>
            <a:r>
              <a:rPr lang="en-US" dirty="0"/>
              <a:t>Common metastatic sites are liver (60%), lymph nodes (40%), lungs (40%), peritoneal and pleural surfaces, bone, skin (anaplastic tumors) or </a:t>
            </a:r>
            <a:r>
              <a:rPr lang="en-US" dirty="0" err="1"/>
              <a:t>retroperitoneum</a:t>
            </a:r>
            <a:r>
              <a:rPr lang="en-US" dirty="0"/>
              <a:t> (</a:t>
            </a:r>
            <a:r>
              <a:rPr lang="en-US" dirty="0" err="1">
                <a:hlinkClick r:id="rId4"/>
              </a:rPr>
              <a:t>Endocr</a:t>
            </a:r>
            <a:r>
              <a:rPr lang="en-US" dirty="0">
                <a:hlinkClick r:id="rId4"/>
              </a:rPr>
              <a:t> Rev 2014;35:282</a:t>
            </a:r>
            <a:r>
              <a:rPr lang="en-US" dirty="0"/>
              <a:t>) </a:t>
            </a:r>
          </a:p>
        </p:txBody>
      </p:sp>
    </p:spTree>
    <p:extLst>
      <p:ext uri="{BB962C8B-B14F-4D97-AF65-F5344CB8AC3E}">
        <p14:creationId xmlns:p14="http://schemas.microsoft.com/office/powerpoint/2010/main" val="203144779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Adrenal cortical </a:t>
            </a:r>
            <a:r>
              <a:rPr lang="en-US" b="1" dirty="0" smtClean="0"/>
              <a:t>carcinoma - </a:t>
            </a:r>
            <a:r>
              <a:rPr lang="en-US" dirty="0"/>
              <a:t>Radiology description</a:t>
            </a:r>
            <a:br>
              <a:rPr lang="en-US" dirty="0"/>
            </a:br>
            <a:endParaRPr lang="en-US" b="1" dirty="0"/>
          </a:p>
        </p:txBody>
      </p:sp>
      <p:sp>
        <p:nvSpPr>
          <p:cNvPr id="4" name="Content Placeholder 3"/>
          <p:cNvSpPr>
            <a:spLocks noGrp="1"/>
          </p:cNvSpPr>
          <p:nvPr>
            <p:ph sz="half" idx="1"/>
          </p:nvPr>
        </p:nvSpPr>
        <p:spPr/>
        <p:txBody>
          <a:bodyPr>
            <a:normAutofit fontScale="85000" lnSpcReduction="20000"/>
          </a:bodyPr>
          <a:lstStyle/>
          <a:p>
            <a:r>
              <a:rPr lang="en-US" dirty="0" smtClean="0"/>
              <a:t>Abdominal </a:t>
            </a:r>
            <a:r>
              <a:rPr lang="en-US" dirty="0"/>
              <a:t>CT and MRI </a:t>
            </a:r>
          </a:p>
          <a:p>
            <a:pPr lvl="1"/>
            <a:r>
              <a:rPr lang="en-US" dirty="0"/>
              <a:t>Decreased fat content compared to adenomas </a:t>
            </a:r>
          </a:p>
          <a:p>
            <a:pPr lvl="1"/>
            <a:r>
              <a:rPr lang="en-US" dirty="0"/>
              <a:t>Heterogeneous enhancing large mass (&gt; 5 cm); CT cutoff for malignancy is 46 mm and 20 Hounsfield units (HU, measurement of </a:t>
            </a:r>
            <a:r>
              <a:rPr lang="en-US" dirty="0" err="1"/>
              <a:t>radiodensity</a:t>
            </a:r>
            <a:r>
              <a:rPr lang="en-US" dirty="0"/>
              <a:t>) (</a:t>
            </a:r>
            <a:r>
              <a:rPr lang="en-US" dirty="0">
                <a:hlinkClick r:id="rId2"/>
              </a:rPr>
              <a:t>Ann </a:t>
            </a:r>
            <a:r>
              <a:rPr lang="en-US" dirty="0" err="1">
                <a:hlinkClick r:id="rId2"/>
              </a:rPr>
              <a:t>Surg</a:t>
            </a:r>
            <a:r>
              <a:rPr lang="en-US" dirty="0">
                <a:hlinkClick r:id="rId2"/>
              </a:rPr>
              <a:t> 2022;275:e238</a:t>
            </a:r>
            <a:r>
              <a:rPr lang="en-US" dirty="0"/>
              <a:t>) </a:t>
            </a:r>
          </a:p>
          <a:p>
            <a:pPr lvl="1"/>
            <a:r>
              <a:rPr lang="en-US" dirty="0"/>
              <a:t>Irregular borders, necrosis, calcifications </a:t>
            </a:r>
          </a:p>
          <a:p>
            <a:pPr lvl="1"/>
            <a:r>
              <a:rPr lang="en-US" dirty="0"/>
              <a:t>Invasion or displacement of adjacent organs, vena cava extension (</a:t>
            </a:r>
            <a:r>
              <a:rPr lang="en-US" dirty="0" err="1">
                <a:hlinkClick r:id="rId3"/>
              </a:rPr>
              <a:t>Ther</a:t>
            </a:r>
            <a:r>
              <a:rPr lang="en-US" dirty="0">
                <a:hlinkClick r:id="rId3"/>
              </a:rPr>
              <a:t> </a:t>
            </a:r>
            <a:r>
              <a:rPr lang="en-US" dirty="0" err="1">
                <a:hlinkClick r:id="rId3"/>
              </a:rPr>
              <a:t>Adv</a:t>
            </a:r>
            <a:r>
              <a:rPr lang="en-US" dirty="0">
                <a:hlinkClick r:id="rId3"/>
              </a:rPr>
              <a:t> Chronic Dis </a:t>
            </a:r>
            <a:r>
              <a:rPr lang="en-US" dirty="0" smtClean="0">
                <a:hlinkClick r:id="rId3"/>
              </a:rPr>
              <a:t>2021;12:20406223211033103</a:t>
            </a:r>
            <a:r>
              <a:rPr lang="en-US" dirty="0"/>
              <a:t>) </a:t>
            </a:r>
          </a:p>
          <a:p>
            <a:r>
              <a:rPr lang="en-US" dirty="0"/>
              <a:t>PET scan is useful in diagnosing metastatic disease </a:t>
            </a:r>
            <a:r>
              <a:rPr lang="en-US" sz="2400" dirty="0"/>
              <a:t>(</a:t>
            </a:r>
            <a:r>
              <a:rPr lang="en-US" sz="2400" dirty="0" err="1">
                <a:hlinkClick r:id="rId3"/>
              </a:rPr>
              <a:t>Ther</a:t>
            </a:r>
            <a:r>
              <a:rPr lang="en-US" sz="2400" dirty="0">
                <a:hlinkClick r:id="rId3"/>
              </a:rPr>
              <a:t> </a:t>
            </a:r>
            <a:r>
              <a:rPr lang="en-US" sz="2400" dirty="0" err="1">
                <a:hlinkClick r:id="rId3"/>
              </a:rPr>
              <a:t>Adv</a:t>
            </a:r>
            <a:r>
              <a:rPr lang="en-US" sz="2400" dirty="0">
                <a:hlinkClick r:id="rId3"/>
              </a:rPr>
              <a:t> Chronic Dis 2021;12:20406223211033103</a:t>
            </a:r>
            <a:r>
              <a:rPr lang="en-US" sz="2400" dirty="0"/>
              <a:t>) </a:t>
            </a:r>
          </a:p>
        </p:txBody>
      </p:sp>
      <p:pic>
        <p:nvPicPr>
          <p:cNvPr id="6" name="Content Placeholder 5"/>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172199" y="2352896"/>
            <a:ext cx="5604966" cy="3566160"/>
          </a:xfrm>
        </p:spPr>
      </p:pic>
    </p:spTree>
    <p:extLst>
      <p:ext uri="{BB962C8B-B14F-4D97-AF65-F5344CB8AC3E}">
        <p14:creationId xmlns:p14="http://schemas.microsoft.com/office/powerpoint/2010/main" val="3974826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cortical </a:t>
            </a:r>
            <a:r>
              <a:rPr lang="en-US" b="1" dirty="0" smtClean="0"/>
              <a:t>carcinoma - </a:t>
            </a:r>
            <a:r>
              <a:rPr lang="en-US" dirty="0"/>
              <a:t>Gross description</a:t>
            </a:r>
            <a:br>
              <a:rPr lang="en-US" dirty="0"/>
            </a:br>
            <a:endParaRPr lang="en-US" b="1" dirty="0"/>
          </a:p>
        </p:txBody>
      </p:sp>
      <p:sp>
        <p:nvSpPr>
          <p:cNvPr id="4" name="Content Placeholder 3"/>
          <p:cNvSpPr>
            <a:spLocks noGrp="1"/>
          </p:cNvSpPr>
          <p:nvPr>
            <p:ph sz="half" idx="1"/>
          </p:nvPr>
        </p:nvSpPr>
        <p:spPr/>
        <p:txBody>
          <a:bodyPr/>
          <a:lstStyle/>
          <a:p>
            <a:r>
              <a:rPr lang="en-US" dirty="0" smtClean="0"/>
              <a:t>Solitary</a:t>
            </a:r>
            <a:r>
              <a:rPr lang="en-US" dirty="0"/>
              <a:t>, bulky and yellow, tan or red-brown mass; usually &gt; 200 g </a:t>
            </a:r>
          </a:p>
          <a:p>
            <a:r>
              <a:rPr lang="en-US" dirty="0"/>
              <a:t>Tumor size: median 10 - 12 cm; largest reported case is 28 cm </a:t>
            </a:r>
            <a:r>
              <a:rPr lang="en-US" sz="2000" dirty="0"/>
              <a:t>(</a:t>
            </a:r>
            <a:r>
              <a:rPr lang="en-US" sz="2000" dirty="0">
                <a:hlinkClick r:id="rId2"/>
              </a:rPr>
              <a:t>J </a:t>
            </a:r>
            <a:r>
              <a:rPr lang="en-US" sz="2000" dirty="0" err="1">
                <a:hlinkClick r:id="rId2"/>
              </a:rPr>
              <a:t>Clin</a:t>
            </a:r>
            <a:r>
              <a:rPr lang="en-US" sz="2000" dirty="0">
                <a:hlinkClick r:id="rId2"/>
              </a:rPr>
              <a:t> Med Res 2018;10:636</a:t>
            </a:r>
            <a:r>
              <a:rPr lang="en-US" sz="2000" dirty="0"/>
              <a:t>, </a:t>
            </a:r>
            <a:r>
              <a:rPr lang="en-US" sz="2000" dirty="0">
                <a:hlinkClick r:id="rId3"/>
              </a:rPr>
              <a:t>Am J </a:t>
            </a:r>
            <a:r>
              <a:rPr lang="en-US" sz="2000" dirty="0" err="1">
                <a:hlinkClick r:id="rId3"/>
              </a:rPr>
              <a:t>Surg</a:t>
            </a:r>
            <a:r>
              <a:rPr lang="en-US" sz="2000" dirty="0">
                <a:hlinkClick r:id="rId3"/>
              </a:rPr>
              <a:t> </a:t>
            </a:r>
            <a:r>
              <a:rPr lang="en-US" sz="2000" dirty="0" err="1">
                <a:hlinkClick r:id="rId3"/>
              </a:rPr>
              <a:t>Pathol</a:t>
            </a:r>
            <a:r>
              <a:rPr lang="en-US" sz="2000" dirty="0">
                <a:hlinkClick r:id="rId3"/>
              </a:rPr>
              <a:t> 1989;13:202</a:t>
            </a:r>
            <a:r>
              <a:rPr lang="en-US" sz="2000" dirty="0"/>
              <a:t>) </a:t>
            </a:r>
          </a:p>
          <a:p>
            <a:r>
              <a:rPr lang="en-US" dirty="0"/>
              <a:t>Heterogeneous cut surface with areas of necrosis and hemorrhage </a:t>
            </a:r>
          </a:p>
        </p:txBody>
      </p:sp>
      <p:pic>
        <p:nvPicPr>
          <p:cNvPr id="6" name="Content Placeholder 5"/>
          <p:cNvPicPr>
            <a:picLocks noGrp="1" noChangeAspect="1"/>
          </p:cNvPicPr>
          <p:nvPr>
            <p:ph sz="half" idx="2"/>
          </p:nvPr>
        </p:nvPicPr>
        <p:blipFill>
          <a:blip r:embed="rId4"/>
          <a:stretch>
            <a:fillRect/>
          </a:stretch>
        </p:blipFill>
        <p:spPr>
          <a:xfrm>
            <a:off x="6019800" y="1142602"/>
            <a:ext cx="3440909" cy="2286000"/>
          </a:xfrm>
          <a:prstGeom prst="rect">
            <a:avLst/>
          </a:prstGeom>
        </p:spPr>
      </p:pic>
      <p:sp>
        <p:nvSpPr>
          <p:cNvPr id="7" name="Rectangle 6"/>
          <p:cNvSpPr/>
          <p:nvPr/>
        </p:nvSpPr>
        <p:spPr>
          <a:xfrm>
            <a:off x="6090525" y="3437510"/>
            <a:ext cx="3282181" cy="369332"/>
          </a:xfrm>
          <a:prstGeom prst="rect">
            <a:avLst/>
          </a:prstGeom>
        </p:spPr>
        <p:txBody>
          <a:bodyPr wrap="square">
            <a:spAutoFit/>
          </a:bodyPr>
          <a:lstStyle/>
          <a:p>
            <a:r>
              <a:rPr lang="en-US" dirty="0"/>
              <a:t>4 cm organ confined tumor (pT1)</a:t>
            </a:r>
          </a:p>
        </p:txBody>
      </p:sp>
      <p:pic>
        <p:nvPicPr>
          <p:cNvPr id="8" name="Picture 7"/>
          <p:cNvPicPr>
            <a:picLocks noChangeAspect="1"/>
          </p:cNvPicPr>
          <p:nvPr/>
        </p:nvPicPr>
        <p:blipFill>
          <a:blip r:embed="rId5"/>
          <a:stretch>
            <a:fillRect/>
          </a:stretch>
        </p:blipFill>
        <p:spPr>
          <a:xfrm>
            <a:off x="8757576" y="3806842"/>
            <a:ext cx="2468880" cy="2468880"/>
          </a:xfrm>
          <a:prstGeom prst="rect">
            <a:avLst/>
          </a:prstGeom>
        </p:spPr>
      </p:pic>
      <p:sp>
        <p:nvSpPr>
          <p:cNvPr id="9" name="Rectangle 8"/>
          <p:cNvSpPr/>
          <p:nvPr/>
        </p:nvSpPr>
        <p:spPr>
          <a:xfrm>
            <a:off x="8710552" y="6270872"/>
            <a:ext cx="2807307" cy="369332"/>
          </a:xfrm>
          <a:prstGeom prst="rect">
            <a:avLst/>
          </a:prstGeom>
        </p:spPr>
        <p:txBody>
          <a:bodyPr wrap="square">
            <a:spAutoFit/>
          </a:bodyPr>
          <a:lstStyle/>
          <a:p>
            <a:r>
              <a:rPr lang="en-US" dirty="0"/>
              <a:t>Extra-adrenal invasion (pT3)</a:t>
            </a:r>
          </a:p>
        </p:txBody>
      </p:sp>
    </p:spTree>
    <p:extLst>
      <p:ext uri="{BB962C8B-B14F-4D97-AF65-F5344CB8AC3E}">
        <p14:creationId xmlns:p14="http://schemas.microsoft.com/office/powerpoint/2010/main" val="294557832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456" y="365125"/>
            <a:ext cx="11083344" cy="1325563"/>
          </a:xfrm>
        </p:spPr>
        <p:txBody>
          <a:bodyPr>
            <a:normAutofit fontScale="90000"/>
          </a:bodyPr>
          <a:lstStyle/>
          <a:p>
            <a:r>
              <a:rPr lang="en-US" sz="3600" b="1" dirty="0"/>
              <a:t>Adrenal cortical </a:t>
            </a:r>
            <a:r>
              <a:rPr lang="en-US" sz="3600" b="1" dirty="0" smtClean="0"/>
              <a:t>carcinoma - </a:t>
            </a:r>
            <a:r>
              <a:rPr lang="en-US" sz="3600" dirty="0"/>
              <a:t>Microscopic (histologic) description</a:t>
            </a:r>
            <a:r>
              <a:rPr lang="en-US" dirty="0"/>
              <a:t/>
            </a:r>
            <a:br>
              <a:rPr lang="en-US" dirty="0"/>
            </a:br>
            <a:endParaRPr lang="en-US" b="1" dirty="0"/>
          </a:p>
        </p:txBody>
      </p:sp>
      <p:sp>
        <p:nvSpPr>
          <p:cNvPr id="4" name="Content Placeholder 3"/>
          <p:cNvSpPr>
            <a:spLocks noGrp="1"/>
          </p:cNvSpPr>
          <p:nvPr>
            <p:ph sz="half" idx="1"/>
          </p:nvPr>
        </p:nvSpPr>
        <p:spPr>
          <a:xfrm>
            <a:off x="838200" y="1825625"/>
            <a:ext cx="5181600" cy="4819874"/>
          </a:xfrm>
        </p:spPr>
        <p:txBody>
          <a:bodyPr>
            <a:normAutofit fontScale="47500" lnSpcReduction="20000"/>
          </a:bodyPr>
          <a:lstStyle/>
          <a:p>
            <a:r>
              <a:rPr lang="en-US" dirty="0" smtClean="0"/>
              <a:t>Encapsulated </a:t>
            </a:r>
            <a:r>
              <a:rPr lang="en-US" dirty="0"/>
              <a:t>tumor composed of variably sized nests, large sheets and </a:t>
            </a:r>
            <a:r>
              <a:rPr lang="en-US" dirty="0" err="1"/>
              <a:t>trabeculae</a:t>
            </a:r>
            <a:r>
              <a:rPr lang="en-US" dirty="0"/>
              <a:t> </a:t>
            </a:r>
          </a:p>
          <a:p>
            <a:r>
              <a:rPr lang="en-US" dirty="0"/>
              <a:t>Invasion of thick fibrous capsule </a:t>
            </a:r>
          </a:p>
          <a:p>
            <a:r>
              <a:rPr lang="en-US" dirty="0" err="1"/>
              <a:t>Lymphovascular</a:t>
            </a:r>
            <a:r>
              <a:rPr lang="en-US" dirty="0"/>
              <a:t> invasion (venous or sinusoidal) </a:t>
            </a:r>
          </a:p>
          <a:p>
            <a:r>
              <a:rPr lang="en-US" dirty="0"/>
              <a:t>Areas of necrosis, hemorrhage, degeneration are common </a:t>
            </a:r>
          </a:p>
          <a:p>
            <a:r>
              <a:rPr lang="en-US" dirty="0"/>
              <a:t>Large cells with granular clear to </a:t>
            </a:r>
            <a:r>
              <a:rPr lang="en-US" dirty="0" err="1"/>
              <a:t>eosinophilic</a:t>
            </a:r>
            <a:r>
              <a:rPr lang="en-US" dirty="0"/>
              <a:t> cytoplasm, often pleomorphic </a:t>
            </a:r>
          </a:p>
          <a:p>
            <a:r>
              <a:rPr lang="en-US" dirty="0"/>
              <a:t>Frequent </a:t>
            </a:r>
            <a:r>
              <a:rPr lang="en-US" dirty="0" err="1"/>
              <a:t>intranuclear</a:t>
            </a:r>
            <a:r>
              <a:rPr lang="en-US" dirty="0"/>
              <a:t> inclusions, mitoses, atypical mitoses </a:t>
            </a:r>
          </a:p>
          <a:p>
            <a:r>
              <a:rPr lang="en-US" dirty="0"/>
              <a:t>Grade defined by mitotic frequency: </a:t>
            </a:r>
          </a:p>
          <a:p>
            <a:pPr lvl="1"/>
            <a:r>
              <a:rPr lang="en-US" dirty="0"/>
              <a:t>Low grade: ≤ 20 mitoses/50 high power fields </a:t>
            </a:r>
          </a:p>
          <a:p>
            <a:pPr lvl="1"/>
            <a:r>
              <a:rPr lang="en-US" dirty="0"/>
              <a:t>High grade: &gt; 20 mitoses/50 high power fields </a:t>
            </a:r>
          </a:p>
          <a:p>
            <a:r>
              <a:rPr lang="en-US" dirty="0"/>
              <a:t>Morphologic subtypes: </a:t>
            </a:r>
          </a:p>
          <a:p>
            <a:pPr lvl="1"/>
            <a:r>
              <a:rPr lang="en-US" dirty="0"/>
              <a:t>Conventional (vast majority, 70 - 90% of cases) </a:t>
            </a:r>
          </a:p>
          <a:p>
            <a:pPr lvl="1"/>
            <a:r>
              <a:rPr lang="en-US" dirty="0" err="1"/>
              <a:t>Oncocytic</a:t>
            </a:r>
            <a:r>
              <a:rPr lang="en-US" dirty="0"/>
              <a:t> (&gt; 75% </a:t>
            </a:r>
            <a:r>
              <a:rPr lang="en-US" dirty="0" err="1"/>
              <a:t>oncocytic</a:t>
            </a:r>
            <a:r>
              <a:rPr lang="en-US" dirty="0"/>
              <a:t> cells; second most common subtype) </a:t>
            </a:r>
          </a:p>
          <a:p>
            <a:pPr lvl="1"/>
            <a:r>
              <a:rPr lang="en-US" dirty="0" err="1"/>
              <a:t>Myxoid</a:t>
            </a:r>
            <a:r>
              <a:rPr lang="en-US" dirty="0"/>
              <a:t> (abundant extracellular </a:t>
            </a:r>
            <a:r>
              <a:rPr lang="en-US" dirty="0" err="1"/>
              <a:t>mucin</a:t>
            </a:r>
            <a:r>
              <a:rPr lang="en-US" dirty="0"/>
              <a:t>) </a:t>
            </a:r>
          </a:p>
          <a:p>
            <a:pPr lvl="1"/>
            <a:r>
              <a:rPr lang="en-US" dirty="0" err="1"/>
              <a:t>Sarcomatoid</a:t>
            </a:r>
            <a:r>
              <a:rPr lang="en-US" dirty="0"/>
              <a:t> (</a:t>
            </a:r>
            <a:r>
              <a:rPr lang="en-US" dirty="0" err="1"/>
              <a:t>mesenchymal</a:t>
            </a:r>
            <a:r>
              <a:rPr lang="en-US" dirty="0"/>
              <a:t> differentiation) </a:t>
            </a:r>
          </a:p>
          <a:p>
            <a:r>
              <a:rPr lang="en-US" dirty="0"/>
              <a:t>Loss of continuity of the reticular fibers or basement membrane network (&gt; 33% lesion) </a:t>
            </a:r>
          </a:p>
          <a:p>
            <a:r>
              <a:rPr lang="en-US" dirty="0"/>
              <a:t>References: </a:t>
            </a:r>
            <a:r>
              <a:rPr lang="en-US" dirty="0">
                <a:hlinkClick r:id="rId2"/>
              </a:rPr>
              <a:t>Am J </a:t>
            </a:r>
            <a:r>
              <a:rPr lang="en-US" dirty="0" err="1">
                <a:hlinkClick r:id="rId2"/>
              </a:rPr>
              <a:t>Surg</a:t>
            </a:r>
            <a:r>
              <a:rPr lang="en-US" dirty="0">
                <a:hlinkClick r:id="rId2"/>
              </a:rPr>
              <a:t> </a:t>
            </a:r>
            <a:r>
              <a:rPr lang="en-US" dirty="0" err="1">
                <a:hlinkClick r:id="rId2"/>
              </a:rPr>
              <a:t>Pathol</a:t>
            </a:r>
            <a:r>
              <a:rPr lang="en-US" dirty="0">
                <a:hlinkClick r:id="rId2"/>
              </a:rPr>
              <a:t> 1989;13:202</a:t>
            </a:r>
            <a:r>
              <a:rPr lang="en-US" dirty="0"/>
              <a:t>, </a:t>
            </a:r>
            <a:r>
              <a:rPr lang="en-US" dirty="0">
                <a:hlinkClick r:id="rId3"/>
              </a:rPr>
              <a:t>Am J </a:t>
            </a:r>
            <a:r>
              <a:rPr lang="en-US" dirty="0" err="1">
                <a:hlinkClick r:id="rId3"/>
              </a:rPr>
              <a:t>Surg</a:t>
            </a:r>
            <a:r>
              <a:rPr lang="en-US" dirty="0">
                <a:hlinkClick r:id="rId3"/>
              </a:rPr>
              <a:t> </a:t>
            </a:r>
            <a:r>
              <a:rPr lang="en-US" dirty="0" err="1">
                <a:hlinkClick r:id="rId3"/>
              </a:rPr>
              <a:t>Pathol</a:t>
            </a:r>
            <a:r>
              <a:rPr lang="en-US" dirty="0">
                <a:hlinkClick r:id="rId3"/>
              </a:rPr>
              <a:t> 2002;26:1612</a:t>
            </a:r>
            <a:r>
              <a:rPr lang="en-US" dirty="0"/>
              <a:t>, </a:t>
            </a:r>
            <a:r>
              <a:rPr lang="en-US" dirty="0">
                <a:hlinkClick r:id="rId4"/>
              </a:rPr>
              <a:t>Am J </a:t>
            </a:r>
            <a:r>
              <a:rPr lang="en-US" dirty="0" err="1">
                <a:hlinkClick r:id="rId4"/>
              </a:rPr>
              <a:t>Surg</a:t>
            </a:r>
            <a:r>
              <a:rPr lang="en-US" dirty="0">
                <a:hlinkClick r:id="rId4"/>
              </a:rPr>
              <a:t> </a:t>
            </a:r>
            <a:r>
              <a:rPr lang="en-US" dirty="0" err="1">
                <a:hlinkClick r:id="rId4"/>
              </a:rPr>
              <a:t>Pathol</a:t>
            </a:r>
            <a:r>
              <a:rPr lang="en-US" dirty="0">
                <a:hlinkClick r:id="rId4"/>
              </a:rPr>
              <a:t> 2018;42:201</a:t>
            </a:r>
            <a:r>
              <a:rPr lang="en-US" dirty="0"/>
              <a:t>, </a:t>
            </a:r>
            <a:r>
              <a:rPr lang="en-US" dirty="0">
                <a:hlinkClick r:id="rId5"/>
              </a:rPr>
              <a:t>Histopathology 2018;72:82</a:t>
            </a:r>
            <a:r>
              <a:rPr lang="en-US" dirty="0"/>
              <a:t> </a:t>
            </a:r>
          </a:p>
          <a:p>
            <a:endParaRPr lang="en-US" dirty="0"/>
          </a:p>
        </p:txBody>
      </p:sp>
      <p:pic>
        <p:nvPicPr>
          <p:cNvPr id="6" name="Content Placeholder 5"/>
          <p:cNvPicPr>
            <a:picLocks noGrp="1" noChangeAspect="1"/>
          </p:cNvPicPr>
          <p:nvPr>
            <p:ph sz="half" idx="2"/>
          </p:nvPr>
        </p:nvPicPr>
        <p:blipFill>
          <a:blip r:embed="rId6"/>
          <a:stretch>
            <a:fillRect/>
          </a:stretch>
        </p:blipFill>
        <p:spPr>
          <a:xfrm>
            <a:off x="6172200" y="2034862"/>
            <a:ext cx="5181600" cy="3381333"/>
          </a:xfrm>
          <a:prstGeom prst="rect">
            <a:avLst/>
          </a:prstGeom>
        </p:spPr>
      </p:pic>
      <p:sp>
        <p:nvSpPr>
          <p:cNvPr id="7" name="Rectangle 6"/>
          <p:cNvSpPr/>
          <p:nvPr/>
        </p:nvSpPr>
        <p:spPr>
          <a:xfrm>
            <a:off x="6272805" y="5755713"/>
            <a:ext cx="5003999" cy="369332"/>
          </a:xfrm>
          <a:prstGeom prst="rect">
            <a:avLst/>
          </a:prstGeom>
        </p:spPr>
        <p:txBody>
          <a:bodyPr wrap="square">
            <a:spAutoFit/>
          </a:bodyPr>
          <a:lstStyle/>
          <a:p>
            <a:r>
              <a:rPr lang="en-US" dirty="0"/>
              <a:t>Pleomorphic, high grade adrenal cortical carcinoma</a:t>
            </a:r>
          </a:p>
        </p:txBody>
      </p:sp>
    </p:spTree>
    <p:extLst>
      <p:ext uri="{BB962C8B-B14F-4D97-AF65-F5344CB8AC3E}">
        <p14:creationId xmlns:p14="http://schemas.microsoft.com/office/powerpoint/2010/main" val="1852333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1351</TotalTime>
  <Words>12918</Words>
  <Application>Microsoft Office PowerPoint</Application>
  <PresentationFormat>Widescreen</PresentationFormat>
  <Paragraphs>1093</Paragraphs>
  <Slides>156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156</vt:i4>
      </vt:variant>
    </vt:vector>
  </HeadingPairs>
  <TitlesOfParts>
    <vt:vector size="161" baseType="lpstr">
      <vt:lpstr>Arial</vt:lpstr>
      <vt:lpstr>Calibri</vt:lpstr>
      <vt:lpstr>Calibri Light</vt:lpstr>
      <vt:lpstr>Times New Roman</vt:lpstr>
      <vt:lpstr>Office Theme</vt:lpstr>
      <vt:lpstr>INTEGRATED ACADEMIC STUDIES OF MEDICINE  </vt:lpstr>
      <vt:lpstr>Surgical Pathology of Tumors of Endocrine System</vt:lpstr>
      <vt:lpstr>Diagnoses of Tumors of the  Thyreoid Gland</vt:lpstr>
      <vt:lpstr>Hystology of thyroid gland</vt:lpstr>
      <vt:lpstr>PowerPoint Presentation</vt:lpstr>
      <vt:lpstr>Function of thyroid gland cells</vt:lpstr>
      <vt:lpstr>Benign thyroid conditions - Thyroid enlargement </vt:lpstr>
      <vt:lpstr>Benign thyroid conditions - Thyroid nodules</vt:lpstr>
      <vt:lpstr>Thyroid cancer </vt:lpstr>
      <vt:lpstr>Thyroid cancer - Definition/general</vt:lpstr>
      <vt:lpstr>Thyroid cancer  - Epidemiology</vt:lpstr>
      <vt:lpstr>Thyroid cancer  - Prognostic factors</vt:lpstr>
      <vt:lpstr>Thyroid cancer  - Treatment</vt:lpstr>
      <vt:lpstr>Thyroid cancer – Immunohystochemical and molecular characteristics</vt:lpstr>
      <vt:lpstr>What are the types of thyroid cancer?</vt:lpstr>
      <vt:lpstr>PowerPoint Presentation</vt:lpstr>
      <vt:lpstr>Papillary thyroid carcinoma - Definition/general </vt:lpstr>
      <vt:lpstr>Papillary thyroid carcinoma - Essential features </vt:lpstr>
      <vt:lpstr>Papillary thyroid carcinoma - Epidemiology</vt:lpstr>
      <vt:lpstr>Papillary thyroid carcinoma - Etiology </vt:lpstr>
      <vt:lpstr>Papillary thyroid carcinoma - Radiology description </vt:lpstr>
      <vt:lpstr>PowerPoint Presentation</vt:lpstr>
      <vt:lpstr>Papillary thyroid carcinoma - Prognostic factors </vt:lpstr>
      <vt:lpstr>Papillary thyroid carcinoma - Gross description </vt:lpstr>
      <vt:lpstr>Papillary thyroid carcinoma - Microscopic (histologic) description </vt:lpstr>
      <vt:lpstr>Papillary thyroid carcinoma - Cytology description  </vt:lpstr>
      <vt:lpstr>Papillary thyroid carcinoma – Immunohystochemical stains</vt:lpstr>
      <vt:lpstr>Papillary thyroid carcinoma – Molecular/cytogenetics description</vt:lpstr>
      <vt:lpstr>Follicular thyreoid carcinoma - Definition/general</vt:lpstr>
      <vt:lpstr>Follicular thyreoid carcinoma </vt:lpstr>
      <vt:lpstr>Follicular thyreoid carcinoma - Clinical features</vt:lpstr>
      <vt:lpstr>Follicular thyreoid carcinoma - Radiology description</vt:lpstr>
      <vt:lpstr>Follicular thyreoid carcinoma - Prognostic factors</vt:lpstr>
      <vt:lpstr>Follicular thyreoid carcinoma - Gross description</vt:lpstr>
      <vt:lpstr>Follicular thyreoid carcinoma - Microscopic (histologic) description </vt:lpstr>
      <vt:lpstr>Follicular thyreoid carcinoma - Cytology description</vt:lpstr>
      <vt:lpstr>Medullary thyreoid carcinoma - Definition/general</vt:lpstr>
      <vt:lpstr>Medullary thyreoid carcinoma - Terminology</vt:lpstr>
      <vt:lpstr>Medullary thyreoid carcinoma </vt:lpstr>
      <vt:lpstr>Medullary thyreoid carcinoma - Clinical features</vt:lpstr>
      <vt:lpstr>Medullary thyreoid carcinoma - Prognostic factors</vt:lpstr>
      <vt:lpstr>Medullary thyreoid carcinoma - Gross description </vt:lpstr>
      <vt:lpstr>Medullary thyreoid carcinoma - Microscopic (histologic) description</vt:lpstr>
      <vt:lpstr>Medullary thyreoid carcinoma - Cytology description </vt:lpstr>
      <vt:lpstr>Medullary thyreoid carcinoma - Immunohystochemistry</vt:lpstr>
      <vt:lpstr>Medullary thyreoid carcinoma - Molecular/cytogenetics description</vt:lpstr>
      <vt:lpstr>Anaplastic thyreoid carcinoma - Definition/general</vt:lpstr>
      <vt:lpstr>Anaplastic thyreoid carcinoma </vt:lpstr>
      <vt:lpstr>Anaplastic thyreoid carcinoma - Clinical features</vt:lpstr>
      <vt:lpstr>Anaplastic thyreoid carcinoma - Radiology description</vt:lpstr>
      <vt:lpstr>Anaplastic thyreoid carcinoma - Prognostic factors</vt:lpstr>
      <vt:lpstr>Anaplastic thyreoid carcinoma - Gross description</vt:lpstr>
      <vt:lpstr>Anaplastic thyreoid carcinoma - Microscopic (histologic) description</vt:lpstr>
      <vt:lpstr>Anaplastic thyreoid carcinoma - Cytology description</vt:lpstr>
      <vt:lpstr>Anaplastic thyreoid carcinoma - Immunohystochemistry </vt:lpstr>
      <vt:lpstr>Anaplastic thyreoid carcinoma - Molecular/cytogenetics description</vt:lpstr>
      <vt:lpstr>PowerPoint Presentation</vt:lpstr>
      <vt:lpstr>PowerPoint Presentation</vt:lpstr>
      <vt:lpstr>Symptoms</vt:lpstr>
      <vt:lpstr>Causes thyroid cancer</vt:lpstr>
      <vt:lpstr>How is thyroid cancer diagnosed?</vt:lpstr>
      <vt:lpstr>Management and Treatment</vt:lpstr>
      <vt:lpstr>What’s the thyroid cancer survival rate? </vt:lpstr>
      <vt:lpstr>Diagnoses of Tumors of the  Parathyreoid Gland</vt:lpstr>
      <vt:lpstr>Parathyroid carcinoma - Definition/general</vt:lpstr>
      <vt:lpstr>Parathyroid carcinoma </vt:lpstr>
      <vt:lpstr>Parathyroid carcinoma - Clinical features</vt:lpstr>
      <vt:lpstr>Parathyroid carcinoma - Diagnosis</vt:lpstr>
      <vt:lpstr>Parathyroid carcinoma - Laboratory </vt:lpstr>
      <vt:lpstr>Parathyroid carcinoma - Radiology description </vt:lpstr>
      <vt:lpstr>Parathyroid carcinoma - Prognostic factors </vt:lpstr>
      <vt:lpstr>Parathyroid carcinoma - Gross description </vt:lpstr>
      <vt:lpstr>Parathyroid carcinoma - Microscopic (histologic) description  </vt:lpstr>
      <vt:lpstr>Parathyroid carcinoma - Cytology description  </vt:lpstr>
      <vt:lpstr>  Parathyroid carcinoma - Immunohystochemistry </vt:lpstr>
      <vt:lpstr>Parathyroid carcinoma - Molecular / cytogenetics description  </vt:lpstr>
      <vt:lpstr>Diagnoses of Tumors of the Adrenal Gland</vt:lpstr>
      <vt:lpstr>PowerPoint Presentation</vt:lpstr>
      <vt:lpstr>PowerPoint Presentation</vt:lpstr>
      <vt:lpstr>PowerPoint Presentation</vt:lpstr>
      <vt:lpstr>PowerPoint Presentation</vt:lpstr>
      <vt:lpstr>Adrenal adenoma - Definition/general </vt:lpstr>
      <vt:lpstr>Adrenal adenoma - Epidemiology </vt:lpstr>
      <vt:lpstr>Adrenal adenoma - Clinical features </vt:lpstr>
      <vt:lpstr>Adrenal adenoma</vt:lpstr>
      <vt:lpstr>Adrenal adenoma - Gross description </vt:lpstr>
      <vt:lpstr>Adrenal adenoma - Microscopic (histologic) description </vt:lpstr>
      <vt:lpstr>Adrenal adenoma - Cytology description </vt:lpstr>
      <vt:lpstr>Adrenal adenoma - Immunohystochemistry</vt:lpstr>
      <vt:lpstr>Adrenal adenoma - Molecular/cytogenetics description </vt:lpstr>
      <vt:lpstr>PowerPoint Presentation</vt:lpstr>
      <vt:lpstr>Adrenal cortical carcinoma</vt:lpstr>
      <vt:lpstr>Adrenal cortical carcinoma - Epidemiology </vt:lpstr>
      <vt:lpstr>Adrenal cortical carcinoma - Sites </vt:lpstr>
      <vt:lpstr>Adrenal cortical carcinoma - Etiology </vt:lpstr>
      <vt:lpstr>Adrenal cortical carcinoma - Clinical features </vt:lpstr>
      <vt:lpstr>Adrenal cortical carcinoma - Radiology description </vt:lpstr>
      <vt:lpstr>Adrenal cortical carcinoma - Gross description </vt:lpstr>
      <vt:lpstr>Adrenal cortical carcinoma - Microscopic (histologic) description </vt:lpstr>
      <vt:lpstr>Adrenal cortical carcinoma - Cytology description </vt:lpstr>
      <vt:lpstr>Adrenal cortical carcinoma</vt:lpstr>
      <vt:lpstr>Adrenal cortical carcinoma - Molecular/cytogenetics description </vt:lpstr>
      <vt:lpstr>Adrenal cortical carcinoma - Prognostic factors </vt:lpstr>
      <vt:lpstr>Adrenal cortical carcinoma - Sample pathology report </vt:lpstr>
      <vt:lpstr>PowerPoint Presentation</vt:lpstr>
      <vt:lpstr>Pheochromocytoma</vt:lpstr>
      <vt:lpstr>Pheochromocytoma</vt:lpstr>
      <vt:lpstr>Pheochromocytoma</vt:lpstr>
      <vt:lpstr>Pheochromocytoma - Radiology description </vt:lpstr>
      <vt:lpstr>Pheochromocytoma - Gross description </vt:lpstr>
      <vt:lpstr>Pheochromocytoma - Microscopic (histologic) description </vt:lpstr>
      <vt:lpstr>Pheochromocytoma - Immunohystochemistry </vt:lpstr>
      <vt:lpstr>Pheochromocytoma - Prognostic factors  </vt:lpstr>
      <vt:lpstr>Diagnoses of Pituitary Tumors </vt:lpstr>
      <vt:lpstr>Pituitary neuroendocrine tumor (PitNET)</vt:lpstr>
      <vt:lpstr>Pituitary neuroendocrine tumor (PitNET)</vt:lpstr>
      <vt:lpstr>Pituitary neuroendocrine tumor (PitNET) - Etiology </vt:lpstr>
      <vt:lpstr>Pituitary neuroendocrine tumor (PitNET) - Clinical features </vt:lpstr>
      <vt:lpstr>Pituitary neuroendocrine tumor (PitNET) - Biochemical assessment </vt:lpstr>
      <vt:lpstr>Pituitary neuroendocrine tumor (PitNET) - Radiology description </vt:lpstr>
      <vt:lpstr>Pituitary neuroendocrine tumor (PitNET) - Microscopic (histologic) description </vt:lpstr>
      <vt:lpstr>Pituitary neuroendocrine tumor (PitNET) - Cytology description </vt:lpstr>
      <vt:lpstr>Pituitary neuroendocrine tumor (PitNET)</vt:lpstr>
      <vt:lpstr>Pituitary neuroendocrine tumor (PitNET) - Sample pathology report </vt:lpstr>
      <vt:lpstr>Pituitary neuroendocrine tumor (PitNET) - Prognostic factors </vt:lpstr>
      <vt:lpstr>Diagnoses of Tumors of Endocrine Pancreas</vt:lpstr>
      <vt:lpstr>Histology:</vt:lpstr>
      <vt:lpstr>PowerPoint Presentation</vt:lpstr>
      <vt:lpstr>WHO Classification: </vt:lpstr>
      <vt:lpstr>Neuroendocrine Tumors: </vt:lpstr>
      <vt:lpstr>PowerPoint Presentation</vt:lpstr>
      <vt:lpstr>PowerPoint Presentation</vt:lpstr>
      <vt:lpstr>Neuroendocrine Tumors: </vt:lpstr>
      <vt:lpstr>Neuroendocrine Tumors : (prognosis) </vt:lpstr>
      <vt:lpstr>NET G1- G2 </vt:lpstr>
      <vt:lpstr>PowerPoint Presentation</vt:lpstr>
      <vt:lpstr>Neuroendocrine carcinoma, NOS</vt:lpstr>
      <vt:lpstr>Neuroendocrine carcinoma, NOS</vt:lpstr>
      <vt:lpstr>PowerPoint Presentation</vt:lpstr>
      <vt:lpstr>PowerPoint Presentation</vt:lpstr>
      <vt:lpstr>PowerPoint Presentation</vt:lpstr>
      <vt:lpstr>Insulinoma (beta cell tumor)</vt:lpstr>
      <vt:lpstr>Insulinoma (beta cell tumor)</vt:lpstr>
      <vt:lpstr>Insulinoma (beta cell tumor)</vt:lpstr>
      <vt:lpstr>-Gastrinoma (G cell tumor)</vt:lpstr>
      <vt:lpstr>Gastrinoma: C/P</vt:lpstr>
      <vt:lpstr>Gastrinoma:</vt:lpstr>
      <vt:lpstr>Glucagonoma: </vt:lpstr>
      <vt:lpstr>Types </vt:lpstr>
      <vt:lpstr>EM-Glucagon granules:</vt:lpstr>
      <vt:lpstr>Necrolytic migratory erythema</vt:lpstr>
      <vt:lpstr>VIPoma</vt:lpstr>
      <vt:lpstr>Interconnecting nests and trabeculae of uniform cuboidal cells with granular cytoplasm and central round nuclei  </vt:lpstr>
      <vt:lpstr>Somatostatinoma</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KORISNIK-</cp:lastModifiedBy>
  <cp:revision>344</cp:revision>
  <dcterms:created xsi:type="dcterms:W3CDTF">2023-11-26T09:45:50Z</dcterms:created>
  <dcterms:modified xsi:type="dcterms:W3CDTF">2024-01-16T14:40:38Z</dcterms:modified>
</cp:coreProperties>
</file>